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7" r:id="rId2"/>
    <p:sldId id="287" r:id="rId3"/>
    <p:sldId id="268" r:id="rId4"/>
    <p:sldId id="269" r:id="rId5"/>
    <p:sldId id="270" r:id="rId6"/>
    <p:sldId id="258" r:id="rId7"/>
    <p:sldId id="259" r:id="rId8"/>
    <p:sldId id="261" r:id="rId9"/>
    <p:sldId id="271" r:id="rId10"/>
    <p:sldId id="263" r:id="rId11"/>
    <p:sldId id="277" r:id="rId12"/>
    <p:sldId id="278" r:id="rId13"/>
    <p:sldId id="272" r:id="rId14"/>
    <p:sldId id="273" r:id="rId15"/>
    <p:sldId id="280" r:id="rId16"/>
    <p:sldId id="279" r:id="rId17"/>
    <p:sldId id="281" r:id="rId18"/>
    <p:sldId id="291" r:id="rId19"/>
    <p:sldId id="288" r:id="rId20"/>
    <p:sldId id="289" r:id="rId21"/>
    <p:sldId id="290" r:id="rId22"/>
    <p:sldId id="274" r:id="rId23"/>
    <p:sldId id="292" r:id="rId24"/>
    <p:sldId id="275" r:id="rId25"/>
    <p:sldId id="276" r:id="rId26"/>
    <p:sldId id="282" r:id="rId27"/>
    <p:sldId id="283" r:id="rId28"/>
    <p:sldId id="284" r:id="rId29"/>
    <p:sldId id="286" r:id="rId30"/>
    <p:sldId id="293" r:id="rId31"/>
    <p:sldId id="294" r:id="rId32"/>
    <p:sldId id="295" r:id="rId33"/>
    <p:sldId id="296" r:id="rId34"/>
    <p:sldId id="297" r:id="rId35"/>
    <p:sldId id="310" r:id="rId36"/>
    <p:sldId id="298" r:id="rId37"/>
    <p:sldId id="299" r:id="rId38"/>
    <p:sldId id="300" r:id="rId39"/>
    <p:sldId id="301" r:id="rId40"/>
    <p:sldId id="302" r:id="rId41"/>
    <p:sldId id="303" r:id="rId42"/>
    <p:sldId id="305" r:id="rId43"/>
    <p:sldId id="308" r:id="rId44"/>
    <p:sldId id="309" r:id="rId45"/>
    <p:sldId id="304" r:id="rId46"/>
    <p:sldId id="306" r:id="rId47"/>
    <p:sldId id="30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94744"/>
  </p:normalViewPr>
  <p:slideViewPr>
    <p:cSldViewPr snapToGrid="0">
      <p:cViewPr>
        <p:scale>
          <a:sx n="76" d="100"/>
          <a:sy n="76" d="100"/>
        </p:scale>
        <p:origin x="1000" y="1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F9B62-0D78-3742-B41C-9F4460571F0E}" type="datetimeFigureOut">
              <a:rPr lang="en-US" smtClean="0"/>
              <a:t>5/24/25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A243F-176C-1F4C-A52C-025C28CCBC3C}" type="slidenum">
              <a:rPr lang="en-US" smtClean="0"/>
              <a:t>‹#›</a:t>
            </a:fld>
            <a:endParaRPr lang="en-US"/>
          </a:p>
        </p:txBody>
      </p:sp>
    </p:spTree>
    <p:extLst>
      <p:ext uri="{BB962C8B-B14F-4D97-AF65-F5344CB8AC3E}">
        <p14:creationId xmlns:p14="http://schemas.microsoft.com/office/powerpoint/2010/main" val="3560935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 I am very excited to be here today.</a:t>
            </a:r>
          </a:p>
          <a:p>
            <a:endParaRPr lang="en-US" dirty="0"/>
          </a:p>
          <a:p>
            <a:r>
              <a:rPr lang="en-US" dirty="0"/>
              <a:t>Before I start, I would like to take this moment to thank Professors Bill Curtin and Markus Buehler, my PhD and postdoctoral advisors, for their invaluable support and guidance.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96C9C0A-A482-294D-9D3E-49B728C9FCFE}" type="slidenum">
              <a:rPr lang="en-US" smtClean="0"/>
              <a:t>1</a:t>
            </a:fld>
            <a:endParaRPr lang="en-US"/>
          </a:p>
        </p:txBody>
      </p:sp>
    </p:spTree>
    <p:extLst>
      <p:ext uri="{BB962C8B-B14F-4D97-AF65-F5344CB8AC3E}">
        <p14:creationId xmlns:p14="http://schemas.microsoft.com/office/powerpoint/2010/main" val="3101188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A243F-176C-1F4C-A52C-025C28CCBC3C}" type="slidenum">
              <a:rPr lang="en-US" smtClean="0"/>
              <a:t>22</a:t>
            </a:fld>
            <a:endParaRPr lang="en-US"/>
          </a:p>
        </p:txBody>
      </p:sp>
    </p:spTree>
    <p:extLst>
      <p:ext uri="{BB962C8B-B14F-4D97-AF65-F5344CB8AC3E}">
        <p14:creationId xmlns:p14="http://schemas.microsoft.com/office/powerpoint/2010/main" val="1652254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A243F-176C-1F4C-A52C-025C28CCBC3C}" type="slidenum">
              <a:rPr lang="en-US" smtClean="0"/>
              <a:t>23</a:t>
            </a:fld>
            <a:endParaRPr lang="en-US"/>
          </a:p>
        </p:txBody>
      </p:sp>
    </p:spTree>
    <p:extLst>
      <p:ext uri="{BB962C8B-B14F-4D97-AF65-F5344CB8AC3E}">
        <p14:creationId xmlns:p14="http://schemas.microsoft.com/office/powerpoint/2010/main" val="158646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t>
            </a:r>
          </a:p>
        </p:txBody>
      </p:sp>
      <p:sp>
        <p:nvSpPr>
          <p:cNvPr id="4" name="Slide Number Placeholder 3"/>
          <p:cNvSpPr>
            <a:spLocks noGrp="1"/>
          </p:cNvSpPr>
          <p:nvPr>
            <p:ph type="sldNum" sz="quarter" idx="5"/>
          </p:nvPr>
        </p:nvSpPr>
        <p:spPr/>
        <p:txBody>
          <a:bodyPr/>
          <a:lstStyle/>
          <a:p>
            <a:fld id="{71BA243F-176C-1F4C-A52C-025C28CCBC3C}" type="slidenum">
              <a:rPr lang="en-US" smtClean="0"/>
              <a:t>14</a:t>
            </a:fld>
            <a:endParaRPr lang="en-US"/>
          </a:p>
        </p:txBody>
      </p:sp>
    </p:spTree>
    <p:extLst>
      <p:ext uri="{BB962C8B-B14F-4D97-AF65-F5344CB8AC3E}">
        <p14:creationId xmlns:p14="http://schemas.microsoft.com/office/powerpoint/2010/main" val="403227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t>
            </a:r>
          </a:p>
        </p:txBody>
      </p:sp>
      <p:sp>
        <p:nvSpPr>
          <p:cNvPr id="4" name="Slide Number Placeholder 3"/>
          <p:cNvSpPr>
            <a:spLocks noGrp="1"/>
          </p:cNvSpPr>
          <p:nvPr>
            <p:ph type="sldNum" sz="quarter" idx="5"/>
          </p:nvPr>
        </p:nvSpPr>
        <p:spPr/>
        <p:txBody>
          <a:bodyPr/>
          <a:lstStyle/>
          <a:p>
            <a:fld id="{71BA243F-176C-1F4C-A52C-025C28CCBC3C}" type="slidenum">
              <a:rPr lang="en-US" smtClean="0"/>
              <a:t>15</a:t>
            </a:fld>
            <a:endParaRPr lang="en-US"/>
          </a:p>
        </p:txBody>
      </p:sp>
    </p:spTree>
    <p:extLst>
      <p:ext uri="{BB962C8B-B14F-4D97-AF65-F5344CB8AC3E}">
        <p14:creationId xmlns:p14="http://schemas.microsoft.com/office/powerpoint/2010/main" val="235915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t>
            </a:r>
          </a:p>
        </p:txBody>
      </p:sp>
      <p:sp>
        <p:nvSpPr>
          <p:cNvPr id="4" name="Slide Number Placeholder 3"/>
          <p:cNvSpPr>
            <a:spLocks noGrp="1"/>
          </p:cNvSpPr>
          <p:nvPr>
            <p:ph type="sldNum" sz="quarter" idx="5"/>
          </p:nvPr>
        </p:nvSpPr>
        <p:spPr/>
        <p:txBody>
          <a:bodyPr/>
          <a:lstStyle/>
          <a:p>
            <a:fld id="{71BA243F-176C-1F4C-A52C-025C28CCBC3C}" type="slidenum">
              <a:rPr lang="en-US" smtClean="0"/>
              <a:t>16</a:t>
            </a:fld>
            <a:endParaRPr lang="en-US"/>
          </a:p>
        </p:txBody>
      </p:sp>
    </p:spTree>
    <p:extLst>
      <p:ext uri="{BB962C8B-B14F-4D97-AF65-F5344CB8AC3E}">
        <p14:creationId xmlns:p14="http://schemas.microsoft.com/office/powerpoint/2010/main" val="186970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A243F-176C-1F4C-A52C-025C28CCBC3C}" type="slidenum">
              <a:rPr lang="en-US" smtClean="0"/>
              <a:t>17</a:t>
            </a:fld>
            <a:endParaRPr lang="en-US"/>
          </a:p>
        </p:txBody>
      </p:sp>
    </p:spTree>
    <p:extLst>
      <p:ext uri="{BB962C8B-B14F-4D97-AF65-F5344CB8AC3E}">
        <p14:creationId xmlns:p14="http://schemas.microsoft.com/office/powerpoint/2010/main" val="3716301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A243F-176C-1F4C-A52C-025C28CCBC3C}" type="slidenum">
              <a:rPr lang="en-US" smtClean="0"/>
              <a:t>18</a:t>
            </a:fld>
            <a:endParaRPr lang="en-US"/>
          </a:p>
        </p:txBody>
      </p:sp>
    </p:spTree>
    <p:extLst>
      <p:ext uri="{BB962C8B-B14F-4D97-AF65-F5344CB8AC3E}">
        <p14:creationId xmlns:p14="http://schemas.microsoft.com/office/powerpoint/2010/main" val="2027158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A243F-176C-1F4C-A52C-025C28CCBC3C}" type="slidenum">
              <a:rPr lang="en-US" smtClean="0"/>
              <a:t>19</a:t>
            </a:fld>
            <a:endParaRPr lang="en-US"/>
          </a:p>
        </p:txBody>
      </p:sp>
    </p:spTree>
    <p:extLst>
      <p:ext uri="{BB962C8B-B14F-4D97-AF65-F5344CB8AC3E}">
        <p14:creationId xmlns:p14="http://schemas.microsoft.com/office/powerpoint/2010/main" val="227258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A243F-176C-1F4C-A52C-025C28CCBC3C}" type="slidenum">
              <a:rPr lang="en-US" smtClean="0"/>
              <a:t>20</a:t>
            </a:fld>
            <a:endParaRPr lang="en-US"/>
          </a:p>
        </p:txBody>
      </p:sp>
    </p:spTree>
    <p:extLst>
      <p:ext uri="{BB962C8B-B14F-4D97-AF65-F5344CB8AC3E}">
        <p14:creationId xmlns:p14="http://schemas.microsoft.com/office/powerpoint/2010/main" val="17944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A243F-176C-1F4C-A52C-025C28CCBC3C}" type="slidenum">
              <a:rPr lang="en-US" smtClean="0"/>
              <a:t>21</a:t>
            </a:fld>
            <a:endParaRPr lang="en-US"/>
          </a:p>
        </p:txBody>
      </p:sp>
    </p:spTree>
    <p:extLst>
      <p:ext uri="{BB962C8B-B14F-4D97-AF65-F5344CB8AC3E}">
        <p14:creationId xmlns:p14="http://schemas.microsoft.com/office/powerpoint/2010/main" val="2727603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3A86-9A13-1A21-19D5-B47F8CFE9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16EABD-EAE7-73F3-1D8F-AFF822F02E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5F036E-EC89-F988-5E3E-10CE6BC8A60F}"/>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5" name="Footer Placeholder 4">
            <a:extLst>
              <a:ext uri="{FF2B5EF4-FFF2-40B4-BE49-F238E27FC236}">
                <a16:creationId xmlns:a16="http://schemas.microsoft.com/office/drawing/2014/main" id="{5A7695BD-5650-B0AD-340F-1B5AF1D6A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6249C-140E-52E2-E09E-7C02A4650A01}"/>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588938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1B8D-C86B-EDAB-DEBB-4C8237EB56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11AC49-BE33-E2C3-1DA4-2C7A0A78EB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C7DA4-734E-8053-BC6A-22BB7ECA8BAB}"/>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5" name="Footer Placeholder 4">
            <a:extLst>
              <a:ext uri="{FF2B5EF4-FFF2-40B4-BE49-F238E27FC236}">
                <a16:creationId xmlns:a16="http://schemas.microsoft.com/office/drawing/2014/main" id="{2FE1FC65-983F-291D-CD37-9CCFF58C4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AFAD4-7C3C-28DC-0209-DA23D9131035}"/>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3069060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AB0072-72C8-7C73-30BF-7A19CEA154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4215A5-7C91-EEA0-7641-C7BD56E683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FF2324-0852-B333-3AC0-25D72EBB53FB}"/>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5" name="Footer Placeholder 4">
            <a:extLst>
              <a:ext uri="{FF2B5EF4-FFF2-40B4-BE49-F238E27FC236}">
                <a16:creationId xmlns:a16="http://schemas.microsoft.com/office/drawing/2014/main" id="{4793DDAC-CCBA-9240-0797-A0460001F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84E2C-491C-C84C-6266-75E9FD707E98}"/>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262357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2588-0BBA-2049-CBA4-A1D0D3031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4360FB-72FF-0D4B-F9B0-F1621C0590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DF2E42-109E-9B0A-251C-D0C2DBAE6198}"/>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5" name="Footer Placeholder 4">
            <a:extLst>
              <a:ext uri="{FF2B5EF4-FFF2-40B4-BE49-F238E27FC236}">
                <a16:creationId xmlns:a16="http://schemas.microsoft.com/office/drawing/2014/main" id="{57E837B7-AD77-731D-2782-71380740B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0DBB0-76EF-8A86-E5F3-E617D5FDD197}"/>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2078584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DAD4F-020D-E550-98F4-D2BC8BCF9C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1D4470-9FD1-2382-2611-19E77805AFE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3CE379-42A4-73CC-8311-8531BCF3FA66}"/>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5" name="Footer Placeholder 4">
            <a:extLst>
              <a:ext uri="{FF2B5EF4-FFF2-40B4-BE49-F238E27FC236}">
                <a16:creationId xmlns:a16="http://schemas.microsoft.com/office/drawing/2014/main" id="{CB347DB3-003C-6F20-48AC-F4776BA152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9C573-4A53-24B0-4C28-6B26206E0053}"/>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1153673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0BC8-4620-C2DE-8B8E-814C127198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CCAD5E-90C2-EABA-D693-275FBE5DFB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E3AFB6-092D-1152-BE82-BBAEBF4BDF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225A45-4A66-0E0A-8FC4-3D8B2A44399F}"/>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6" name="Footer Placeholder 5">
            <a:extLst>
              <a:ext uri="{FF2B5EF4-FFF2-40B4-BE49-F238E27FC236}">
                <a16:creationId xmlns:a16="http://schemas.microsoft.com/office/drawing/2014/main" id="{7FA1B9BF-2457-7051-655B-23011DB57E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A9F56-8A03-793C-2062-05399500136D}"/>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193181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7744-4788-237C-53E6-72C0743EFC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0B9A23-79AA-0501-04C6-2CA4968B09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1D9438-E994-045E-DE8C-F635F98846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2FE44-265A-8E81-35CE-FF50BFC479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EE89FC-4684-180D-658A-B369738A6E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CF5569-3880-1904-A906-91DD01FFD31B}"/>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8" name="Footer Placeholder 7">
            <a:extLst>
              <a:ext uri="{FF2B5EF4-FFF2-40B4-BE49-F238E27FC236}">
                <a16:creationId xmlns:a16="http://schemas.microsoft.com/office/drawing/2014/main" id="{9537FF95-3C3B-1992-C55B-63C6F8D48E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D7939-4A35-AC1D-74C0-EB64FC100CBB}"/>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146761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8CDE-8438-0E1A-3025-820EE2857E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D0759A-9D68-902E-5BD7-B627F86AF41D}"/>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4" name="Footer Placeholder 3">
            <a:extLst>
              <a:ext uri="{FF2B5EF4-FFF2-40B4-BE49-F238E27FC236}">
                <a16:creationId xmlns:a16="http://schemas.microsoft.com/office/drawing/2014/main" id="{4D8B991F-6C22-E5E5-4B09-C6CFC8FAC4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189EB8-4F00-63D6-3047-9DD6F22754D5}"/>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3493872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2998FB-2D50-56FA-02F0-B13B1939605D}"/>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3" name="Footer Placeholder 2">
            <a:extLst>
              <a:ext uri="{FF2B5EF4-FFF2-40B4-BE49-F238E27FC236}">
                <a16:creationId xmlns:a16="http://schemas.microsoft.com/office/drawing/2014/main" id="{6D447E62-9D16-9056-7E62-B0FA551999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138BB7-1BC9-AEFC-F5F4-3A99E404ABE1}"/>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1115895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EEC70-51F6-9E07-DBA2-00D23E856D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08F9A6-FC7B-A6D4-A5A5-794DED7079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E95A9F-67DD-599A-87F0-A4E2457113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2D66A9-FB4A-C368-7C3E-772F547B76D6}"/>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6" name="Footer Placeholder 5">
            <a:extLst>
              <a:ext uri="{FF2B5EF4-FFF2-40B4-BE49-F238E27FC236}">
                <a16:creationId xmlns:a16="http://schemas.microsoft.com/office/drawing/2014/main" id="{A0652979-A680-6476-BCA3-DFEB2923D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CAD68C-F703-F79E-6B73-0474E9CD1B64}"/>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30300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C9B38-E2CE-3329-DC12-6F4A6AC42D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C670A3-73F2-298F-5AB0-3633BEABD0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2C5229-02F2-929F-6BB8-101E98445D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87DB52-204C-A6FC-56B3-BB413F298ABC}"/>
              </a:ext>
            </a:extLst>
          </p:cNvPr>
          <p:cNvSpPr>
            <a:spLocks noGrp="1"/>
          </p:cNvSpPr>
          <p:nvPr>
            <p:ph type="dt" sz="half" idx="10"/>
          </p:nvPr>
        </p:nvSpPr>
        <p:spPr/>
        <p:txBody>
          <a:bodyPr/>
          <a:lstStyle/>
          <a:p>
            <a:fld id="{51021645-E416-544D-A5DC-1B9D36D3C380}" type="datetimeFigureOut">
              <a:rPr lang="en-US" smtClean="0"/>
              <a:t>5/24/25</a:t>
            </a:fld>
            <a:endParaRPr lang="en-US"/>
          </a:p>
        </p:txBody>
      </p:sp>
      <p:sp>
        <p:nvSpPr>
          <p:cNvPr id="6" name="Footer Placeholder 5">
            <a:extLst>
              <a:ext uri="{FF2B5EF4-FFF2-40B4-BE49-F238E27FC236}">
                <a16:creationId xmlns:a16="http://schemas.microsoft.com/office/drawing/2014/main" id="{BA5C21A3-F17F-9C1F-C233-320C17B57B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676052-AEB9-C6DA-BDF3-24050BE50C13}"/>
              </a:ext>
            </a:extLst>
          </p:cNvPr>
          <p:cNvSpPr>
            <a:spLocks noGrp="1"/>
          </p:cNvSpPr>
          <p:nvPr>
            <p:ph type="sldNum" sz="quarter" idx="12"/>
          </p:nvPr>
        </p:nvSpPr>
        <p:spPr/>
        <p:txBody>
          <a:bodyPr/>
          <a:lstStyle/>
          <a:p>
            <a:fld id="{BCA4E03D-D837-C244-B6AE-30E2203CC133}" type="slidenum">
              <a:rPr lang="en-US" smtClean="0"/>
              <a:t>‹#›</a:t>
            </a:fld>
            <a:endParaRPr lang="en-US"/>
          </a:p>
        </p:txBody>
      </p:sp>
    </p:spTree>
    <p:extLst>
      <p:ext uri="{BB962C8B-B14F-4D97-AF65-F5344CB8AC3E}">
        <p14:creationId xmlns:p14="http://schemas.microsoft.com/office/powerpoint/2010/main" val="4243552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15A418-5B61-EA2D-6024-A73EA128B1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D85C36-9671-74B4-3244-5D44CB4FBE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1D01D-EFCD-CD35-75C8-3F0F0F48B8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1021645-E416-544D-A5DC-1B9D36D3C380}" type="datetimeFigureOut">
              <a:rPr lang="en-US" smtClean="0"/>
              <a:t>5/24/25</a:t>
            </a:fld>
            <a:endParaRPr lang="en-US"/>
          </a:p>
        </p:txBody>
      </p:sp>
      <p:sp>
        <p:nvSpPr>
          <p:cNvPr id="5" name="Footer Placeholder 4">
            <a:extLst>
              <a:ext uri="{FF2B5EF4-FFF2-40B4-BE49-F238E27FC236}">
                <a16:creationId xmlns:a16="http://schemas.microsoft.com/office/drawing/2014/main" id="{93B698BC-3ECD-688B-B89C-C2B0EF1A18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40B947-6B04-A71A-E49D-D0253203E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A4E03D-D837-C244-B6AE-30E2203CC133}" type="slidenum">
              <a:rPr lang="en-US" smtClean="0"/>
              <a:t>‹#›</a:t>
            </a:fld>
            <a:endParaRPr lang="en-US"/>
          </a:p>
        </p:txBody>
      </p:sp>
    </p:spTree>
    <p:extLst>
      <p:ext uri="{BB962C8B-B14F-4D97-AF65-F5344CB8AC3E}">
        <p14:creationId xmlns:p14="http://schemas.microsoft.com/office/powerpoint/2010/main" val="1398161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ag2.ai/latest/docs/api-reference/autogen/ConversableAgen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2.mov"/><Relationship Id="rId7" Type="http://schemas.openxmlformats.org/officeDocument/2006/relationships/image" Target="../media/image2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video" Target="../media/media2.mov"/><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B73FE90-3B02-3595-B4BC-67CF09747E34}"/>
              </a:ext>
            </a:extLst>
          </p:cNvPr>
          <p:cNvSpPr/>
          <p:nvPr/>
        </p:nvSpPr>
        <p:spPr>
          <a:xfrm>
            <a:off x="0" y="-14651"/>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DFDC4DD8-3D47-EB8F-4282-998030E544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710" y="6081444"/>
            <a:ext cx="968628" cy="511220"/>
          </a:xfrm>
          <a:prstGeom prst="rect">
            <a:avLst/>
          </a:prstGeom>
        </p:spPr>
      </p:pic>
      <p:sp>
        <p:nvSpPr>
          <p:cNvPr id="6" name="Rectangle 2">
            <a:extLst>
              <a:ext uri="{FF2B5EF4-FFF2-40B4-BE49-F238E27FC236}">
                <a16:creationId xmlns:a16="http://schemas.microsoft.com/office/drawing/2014/main" id="{E56BF449-29F0-84A0-88C1-232777BE1CB4}"/>
              </a:ext>
            </a:extLst>
          </p:cNvPr>
          <p:cNvSpPr>
            <a:spLocks noChangeArrowheads="1"/>
          </p:cNvSpPr>
          <p:nvPr/>
        </p:nvSpPr>
        <p:spPr bwMode="auto">
          <a:xfrm>
            <a:off x="145328" y="1689107"/>
            <a:ext cx="7224541" cy="1077218"/>
          </a:xfrm>
          <a:prstGeom prst="rect">
            <a:avLst/>
          </a:prstGeom>
          <a:noFill/>
          <a:ln w="9525">
            <a:noFill/>
            <a:miter lim="800000"/>
            <a:headEnd/>
            <a:tailEnd/>
          </a:ln>
        </p:spPr>
        <p:txBody>
          <a:bodyPr wrap="square">
            <a:spAutoFit/>
          </a:bodyPr>
          <a:lstStyle/>
          <a:p>
            <a:pPr lvl="0">
              <a:defRPr/>
            </a:pPr>
            <a:r>
              <a:rPr lang="en-US" sz="3200" b="1" dirty="0">
                <a:solidFill>
                  <a:schemeClr val="bg1"/>
                </a:solidFill>
                <a:latin typeface="Arial" panose="020B0604020202020204" pitchFamily="34" charset="0"/>
                <a:cs typeface="Arial" panose="020B0604020202020204" pitchFamily="34" charset="0"/>
              </a:rPr>
              <a:t>Building LLM-powered </a:t>
            </a:r>
          </a:p>
          <a:p>
            <a:pPr lvl="0">
              <a:defRPr/>
            </a:pPr>
            <a:r>
              <a:rPr lang="en-US" sz="3200" b="1" dirty="0">
                <a:solidFill>
                  <a:schemeClr val="bg1"/>
                </a:solidFill>
                <a:latin typeface="Arial" panose="020B0604020202020204" pitchFamily="34" charset="0"/>
                <a:cs typeface="Arial" panose="020B0604020202020204" pitchFamily="34" charset="0"/>
              </a:rPr>
              <a:t>multiagent systems with AG2</a:t>
            </a:r>
            <a:endParaRPr lang="en-US" sz="3200" b="1" i="0" dirty="0">
              <a:solidFill>
                <a:schemeClr val="bg1"/>
              </a:solidFill>
              <a:effectLst/>
              <a:latin typeface="Arial" panose="020B0604020202020204" pitchFamily="34" charset="0"/>
              <a:cs typeface="Arial" panose="020B0604020202020204" pitchFamily="34" charset="0"/>
            </a:endParaRPr>
          </a:p>
        </p:txBody>
      </p:sp>
      <p:sp>
        <p:nvSpPr>
          <p:cNvPr id="7" name="Rectangle 4">
            <a:extLst>
              <a:ext uri="{FF2B5EF4-FFF2-40B4-BE49-F238E27FC236}">
                <a16:creationId xmlns:a16="http://schemas.microsoft.com/office/drawing/2014/main" id="{8B2596D5-EB20-933C-F088-DE54ABEB4664}"/>
              </a:ext>
            </a:extLst>
          </p:cNvPr>
          <p:cNvSpPr txBox="1">
            <a:spLocks noChangeArrowheads="1"/>
          </p:cNvSpPr>
          <p:nvPr/>
        </p:nvSpPr>
        <p:spPr>
          <a:xfrm>
            <a:off x="101811" y="3414349"/>
            <a:ext cx="11442843" cy="924338"/>
          </a:xfrm>
          <a:prstGeom prst="rect">
            <a:avLst/>
          </a:prstGeom>
          <a:noFill/>
        </p:spPr>
        <p:txBody>
          <a:bodyPr vert="horz" wrap="square" lIns="90000" tIns="0" rIns="90000" bIns="0" numCol="1" rtlCol="0" anchor="t"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400" u="sng" dirty="0">
                <a:solidFill>
                  <a:schemeClr val="bg1"/>
                </a:solidFill>
                <a:latin typeface="Arial" panose="020B0604020202020204" pitchFamily="34" charset="0"/>
                <a:cs typeface="Arial" panose="020B0604020202020204" pitchFamily="34" charset="0"/>
              </a:rPr>
              <a:t>Alireza Ghafarollahi</a:t>
            </a:r>
            <a:endParaRPr lang="en-US" sz="2400" dirty="0">
              <a:solidFill>
                <a:schemeClr val="bg1"/>
              </a:solidFill>
              <a:latin typeface="Arial" panose="020B0604020202020204" pitchFamily="34" charset="0"/>
              <a:cs typeface="Arial" panose="020B0604020202020204" pitchFamily="34" charset="0"/>
            </a:endParaRPr>
          </a:p>
          <a:p>
            <a:pPr marL="0" indent="0">
              <a:buNone/>
            </a:pPr>
            <a:r>
              <a:rPr lang="en-US" sz="2000" dirty="0">
                <a:solidFill>
                  <a:schemeClr val="bg1"/>
                </a:solidFill>
                <a:latin typeface="Arial" panose="020B0604020202020204" pitchFamily="34" charset="0"/>
                <a:cs typeface="Arial" panose="020B0604020202020204" pitchFamily="34" charset="0"/>
              </a:rPr>
              <a:t>Massachusetts Institute of Technology</a:t>
            </a:r>
          </a:p>
          <a:p>
            <a:pPr>
              <a:spcBef>
                <a:spcPct val="50000"/>
              </a:spcBef>
            </a:pPr>
            <a:endParaRPr lang="en-US" sz="800" dirty="0">
              <a:solidFill>
                <a:schemeClr val="bg1"/>
              </a:solidFill>
              <a:latin typeface="Arial" panose="020B0604020202020204" pitchFamily="34" charset="0"/>
              <a:cs typeface="Arial" panose="020B0604020202020204" pitchFamily="34" charset="0"/>
            </a:endParaRPr>
          </a:p>
          <a:p>
            <a:pPr>
              <a:spcBef>
                <a:spcPct val="50000"/>
              </a:spcBef>
            </a:pPr>
            <a:endParaRPr lang="en-US" sz="1800"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ED621B-0E7E-A298-D874-EAE32F9A6EB8}"/>
              </a:ext>
            </a:extLst>
          </p:cNvPr>
          <p:cNvSpPr/>
          <p:nvPr/>
        </p:nvSpPr>
        <p:spPr>
          <a:xfrm>
            <a:off x="121855" y="253790"/>
            <a:ext cx="5428138" cy="830997"/>
          </a:xfrm>
          <a:prstGeom prst="rect">
            <a:avLst/>
          </a:prstGeom>
        </p:spPr>
        <p:txBody>
          <a:bodyPr wrap="square">
            <a:spAutoFit/>
          </a:bodyPr>
          <a:lstStyle/>
          <a:p>
            <a:r>
              <a:rPr lang="en-US" sz="2400" b="1" dirty="0">
                <a:solidFill>
                  <a:srgbClr val="EE7B4C"/>
                </a:solidFill>
                <a:latin typeface="Arial" panose="020B0604020202020204" pitchFamily="34" charset="0"/>
                <a:cs typeface="Arial" panose="020B0604020202020204" pitchFamily="34" charset="0"/>
              </a:rPr>
              <a:t>Sharif LLM Agent Hackathon</a:t>
            </a:r>
            <a:endParaRPr lang="en-US" sz="2400" b="1" i="0" u="none" strike="noStrike" dirty="0">
              <a:solidFill>
                <a:srgbClr val="EE7B4C"/>
              </a:solidFill>
              <a:effectLst/>
              <a:latin typeface="Arial" panose="020B0604020202020204" pitchFamily="34" charset="0"/>
              <a:cs typeface="Arial" panose="020B0604020202020204" pitchFamily="34" charset="0"/>
            </a:endParaRPr>
          </a:p>
          <a:p>
            <a:pPr rtl="0">
              <a:spcBef>
                <a:spcPts val="0"/>
              </a:spcBef>
              <a:spcAft>
                <a:spcPts val="0"/>
              </a:spcAft>
            </a:pPr>
            <a:r>
              <a:rPr lang="en-US" sz="2400" dirty="0">
                <a:solidFill>
                  <a:srgbClr val="808080">
                    <a:lumMod val="60000"/>
                    <a:lumOff val="40000"/>
                  </a:srgbClr>
                </a:solidFill>
                <a:latin typeface="Arial" panose="020B0604020202020204" pitchFamily="34" charset="0"/>
                <a:cs typeface="Arial" panose="020B0604020202020204" pitchFamily="34" charset="0"/>
              </a:rPr>
              <a:t>May 28</a:t>
            </a:r>
            <a:r>
              <a:rPr lang="en-US" sz="2400" baseline="30000" dirty="0">
                <a:solidFill>
                  <a:srgbClr val="808080">
                    <a:lumMod val="60000"/>
                    <a:lumOff val="40000"/>
                  </a:srgbClr>
                </a:solidFill>
                <a:latin typeface="Arial" panose="020B0604020202020204" pitchFamily="34" charset="0"/>
                <a:cs typeface="Arial" panose="020B0604020202020204" pitchFamily="34" charset="0"/>
              </a:rPr>
              <a:t>th</a:t>
            </a:r>
            <a:r>
              <a:rPr lang="en-US" sz="2400" dirty="0">
                <a:solidFill>
                  <a:srgbClr val="808080">
                    <a:lumMod val="60000"/>
                    <a:lumOff val="40000"/>
                  </a:srgbClr>
                </a:solidFill>
                <a:latin typeface="Arial" panose="020B0604020202020204" pitchFamily="34" charset="0"/>
                <a:cs typeface="Arial" panose="020B0604020202020204" pitchFamily="34" charset="0"/>
              </a:rPr>
              <a:t>, 2025</a:t>
            </a:r>
          </a:p>
        </p:txBody>
      </p:sp>
      <p:pic>
        <p:nvPicPr>
          <p:cNvPr id="26" name="Picture 25" descr="A couple of people standing next to a computer screen&#10;&#10;Description automatically generated">
            <a:extLst>
              <a:ext uri="{FF2B5EF4-FFF2-40B4-BE49-F238E27FC236}">
                <a16:creationId xmlns:a16="http://schemas.microsoft.com/office/drawing/2014/main" id="{2E8290A8-AE52-20F9-B176-E4A582CC21F4}"/>
              </a:ext>
            </a:extLst>
          </p:cNvPr>
          <p:cNvPicPr>
            <a:picLocks noChangeAspect="1"/>
          </p:cNvPicPr>
          <p:nvPr/>
        </p:nvPicPr>
        <p:blipFill>
          <a:blip r:embed="rId4"/>
          <a:stretch>
            <a:fillRect/>
          </a:stretch>
        </p:blipFill>
        <p:spPr>
          <a:xfrm>
            <a:off x="5535137" y="2227716"/>
            <a:ext cx="6111328" cy="3394008"/>
          </a:xfrm>
          <a:prstGeom prst="rect">
            <a:avLst/>
          </a:prstGeom>
        </p:spPr>
      </p:pic>
    </p:spTree>
    <p:extLst>
      <p:ext uri="{BB962C8B-B14F-4D97-AF65-F5344CB8AC3E}">
        <p14:creationId xmlns:p14="http://schemas.microsoft.com/office/powerpoint/2010/main" val="955343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FA1637-700B-E984-8925-06CD3BD722B4}"/>
              </a:ext>
            </a:extLst>
          </p:cNvPr>
          <p:cNvSpPr txBox="1"/>
          <p:nvPr/>
        </p:nvSpPr>
        <p:spPr>
          <a:xfrm>
            <a:off x="470260" y="554501"/>
            <a:ext cx="284725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Multi-agent frameworks</a:t>
            </a:r>
          </a:p>
        </p:txBody>
      </p:sp>
      <p:cxnSp>
        <p:nvCxnSpPr>
          <p:cNvPr id="11" name="Straight Connector 10">
            <a:extLst>
              <a:ext uri="{FF2B5EF4-FFF2-40B4-BE49-F238E27FC236}">
                <a16:creationId xmlns:a16="http://schemas.microsoft.com/office/drawing/2014/main" id="{3996907E-8F9D-4121-7243-4413F451F208}"/>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026" name="Picture 2" descr="Build a Langchain Helper Bot using Langchain | by Himanshu Bahuguna |  GoPenAI">
            <a:extLst>
              <a:ext uri="{FF2B5EF4-FFF2-40B4-BE49-F238E27FC236}">
                <a16:creationId xmlns:a16="http://schemas.microsoft.com/office/drawing/2014/main" id="{9740CAA0-0E1A-7946-98E1-A94391F39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069" y="1563465"/>
            <a:ext cx="2873783" cy="16630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braries You MUST Know For Building AI Agents in 2025 | by BOUKOUFFALLAH  ABDALLAH | Medium">
            <a:extLst>
              <a:ext uri="{FF2B5EF4-FFF2-40B4-BE49-F238E27FC236}">
                <a16:creationId xmlns:a16="http://schemas.microsoft.com/office/drawing/2014/main" id="{9E75DFA4-EF09-8CEF-D196-87F88D5A0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167" y="502030"/>
            <a:ext cx="2715665" cy="27244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rom FLAML to Fame: How Two ML Researchers Revolutionized AI Agents by  Founding AutoGen and Now AG2 | by umakant narkhede | Medium">
            <a:extLst>
              <a:ext uri="{FF2B5EF4-FFF2-40B4-BE49-F238E27FC236}">
                <a16:creationId xmlns:a16="http://schemas.microsoft.com/office/drawing/2014/main" id="{5D6D4C7E-1A48-56A6-9BE6-F910D1630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3938" y="4291934"/>
            <a:ext cx="3811693" cy="19391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rewAI - boldstart ventures">
            <a:extLst>
              <a:ext uri="{FF2B5EF4-FFF2-40B4-BE49-F238E27FC236}">
                <a16:creationId xmlns:a16="http://schemas.microsoft.com/office/drawing/2014/main" id="{D5097E18-2E2F-B446-A8AB-E683C53CD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758" y="1979088"/>
            <a:ext cx="3591775" cy="10919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etaGPT (@MetaGPT_) / X">
            <a:extLst>
              <a:ext uri="{FF2B5EF4-FFF2-40B4-BE49-F238E27FC236}">
                <a16:creationId xmlns:a16="http://schemas.microsoft.com/office/drawing/2014/main" id="{7B607C08-2085-11D8-5E6E-F1F1DB7CC0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8497" y="3405418"/>
            <a:ext cx="254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penAI Swarm: Everything You Need To Know">
            <a:extLst>
              <a:ext uri="{FF2B5EF4-FFF2-40B4-BE49-F238E27FC236}">
                <a16:creationId xmlns:a16="http://schemas.microsoft.com/office/drawing/2014/main" id="{77BB3D2D-DF24-4EEB-043F-03CFD3F8DA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289" y="4070902"/>
            <a:ext cx="2873783" cy="179105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Generative AI: An Absolute Beginner's Guide to LlamaIndex">
            <a:extLst>
              <a:ext uri="{FF2B5EF4-FFF2-40B4-BE49-F238E27FC236}">
                <a16:creationId xmlns:a16="http://schemas.microsoft.com/office/drawing/2014/main" id="{B604ED80-F487-C253-E51B-42C9D14343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1346" y="2831738"/>
            <a:ext cx="3474979" cy="119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85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FA1637-700B-E984-8925-06CD3BD722B4}"/>
              </a:ext>
            </a:extLst>
          </p:cNvPr>
          <p:cNvSpPr txBox="1"/>
          <p:nvPr/>
        </p:nvSpPr>
        <p:spPr>
          <a:xfrm>
            <a:off x="470260" y="554501"/>
            <a:ext cx="284725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Multi-agent frameworks</a:t>
            </a:r>
          </a:p>
        </p:txBody>
      </p:sp>
      <p:cxnSp>
        <p:nvCxnSpPr>
          <p:cNvPr id="11" name="Straight Connector 10">
            <a:extLst>
              <a:ext uri="{FF2B5EF4-FFF2-40B4-BE49-F238E27FC236}">
                <a16:creationId xmlns:a16="http://schemas.microsoft.com/office/drawing/2014/main" id="{3996907E-8F9D-4121-7243-4413F451F208}"/>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 name="Picture 4" descr="A diagram of a diagram&#10;&#10;Description automatically generated with medium confidence">
            <a:extLst>
              <a:ext uri="{FF2B5EF4-FFF2-40B4-BE49-F238E27FC236}">
                <a16:creationId xmlns:a16="http://schemas.microsoft.com/office/drawing/2014/main" id="{6BF0AC2E-88E9-110A-83A8-D514B141CF67}"/>
              </a:ext>
            </a:extLst>
          </p:cNvPr>
          <p:cNvPicPr>
            <a:picLocks noChangeAspect="1"/>
          </p:cNvPicPr>
          <p:nvPr/>
        </p:nvPicPr>
        <p:blipFill>
          <a:blip r:embed="rId2"/>
          <a:stretch>
            <a:fillRect/>
          </a:stretch>
        </p:blipFill>
        <p:spPr>
          <a:xfrm>
            <a:off x="6476271" y="340753"/>
            <a:ext cx="4796433" cy="6176493"/>
          </a:xfrm>
          <a:prstGeom prst="rect">
            <a:avLst/>
          </a:prstGeom>
        </p:spPr>
      </p:pic>
      <p:pic>
        <p:nvPicPr>
          <p:cNvPr id="6" name="Picture 5">
            <a:extLst>
              <a:ext uri="{FF2B5EF4-FFF2-40B4-BE49-F238E27FC236}">
                <a16:creationId xmlns:a16="http://schemas.microsoft.com/office/drawing/2014/main" id="{C0421B44-939B-D2A6-FEDB-FBC73BCC945A}"/>
              </a:ext>
            </a:extLst>
          </p:cNvPr>
          <p:cNvPicPr>
            <a:picLocks noChangeAspect="1"/>
          </p:cNvPicPr>
          <p:nvPr/>
        </p:nvPicPr>
        <p:blipFill>
          <a:blip r:embed="rId3"/>
          <a:stretch>
            <a:fillRect/>
          </a:stretch>
        </p:blipFill>
        <p:spPr>
          <a:xfrm>
            <a:off x="598636" y="1960752"/>
            <a:ext cx="5816600" cy="2936493"/>
          </a:xfrm>
          <a:prstGeom prst="rect">
            <a:avLst/>
          </a:prstGeom>
        </p:spPr>
      </p:pic>
    </p:spTree>
    <p:extLst>
      <p:ext uri="{BB962C8B-B14F-4D97-AF65-F5344CB8AC3E}">
        <p14:creationId xmlns:p14="http://schemas.microsoft.com/office/powerpoint/2010/main" val="273004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2FA1637-700B-E984-8925-06CD3BD722B4}"/>
              </a:ext>
            </a:extLst>
          </p:cNvPr>
          <p:cNvSpPr txBox="1"/>
          <p:nvPr/>
        </p:nvSpPr>
        <p:spPr>
          <a:xfrm>
            <a:off x="470260" y="554501"/>
            <a:ext cx="69762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AG2</a:t>
            </a:r>
          </a:p>
        </p:txBody>
      </p:sp>
      <p:cxnSp>
        <p:nvCxnSpPr>
          <p:cNvPr id="11" name="Straight Connector 10">
            <a:extLst>
              <a:ext uri="{FF2B5EF4-FFF2-40B4-BE49-F238E27FC236}">
                <a16:creationId xmlns:a16="http://schemas.microsoft.com/office/drawing/2014/main" id="{3996907E-8F9D-4121-7243-4413F451F208}"/>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DAF0372-D605-028C-7C97-C074E0FF6918}"/>
              </a:ext>
            </a:extLst>
          </p:cNvPr>
          <p:cNvSpPr txBox="1"/>
          <p:nvPr/>
        </p:nvSpPr>
        <p:spPr>
          <a:xfrm>
            <a:off x="537600" y="2889593"/>
            <a:ext cx="3786614" cy="2785378"/>
          </a:xfrm>
          <a:prstGeom prst="rect">
            <a:avLst/>
          </a:prstGeom>
          <a:noFill/>
        </p:spPr>
        <p:txBody>
          <a:bodyPr wrap="none" rtlCol="0">
            <a:spAutoFit/>
          </a:bodyPr>
          <a:lstStyle/>
          <a:p>
            <a:pPr marL="285750" indent="-285750">
              <a:buFont typeface="Arial" panose="020B0604020202020204" pitchFamily="34" charset="0"/>
              <a:buChar char="•"/>
            </a:pPr>
            <a:r>
              <a:rPr lang="en-US" sz="2500" dirty="0">
                <a:latin typeface="Arial" panose="020B0604020202020204" pitchFamily="34" charset="0"/>
                <a:cs typeface="Arial" panose="020B0604020202020204" pitchFamily="34" charset="0"/>
              </a:rPr>
              <a:t>Basic Concepts</a:t>
            </a:r>
          </a:p>
          <a:p>
            <a:pPr marL="742950" lvl="1" indent="-285750">
              <a:buFont typeface="Courier New" panose="02070309020205020404" pitchFamily="49" charset="0"/>
              <a:buChar char="o"/>
            </a:pPr>
            <a:r>
              <a:rPr lang="en-US" sz="2500" dirty="0">
                <a:latin typeface="Arial" panose="020B0604020202020204" pitchFamily="34" charset="0"/>
                <a:cs typeface="Arial" panose="020B0604020202020204" pitchFamily="34" charset="0"/>
              </a:rPr>
              <a:t>LLM Configuration</a:t>
            </a:r>
          </a:p>
          <a:p>
            <a:pPr marL="742950" lvl="1" indent="-285750">
              <a:buFont typeface="Courier New" panose="02070309020205020404" pitchFamily="49" charset="0"/>
              <a:buChar char="o"/>
            </a:pPr>
            <a:r>
              <a:rPr lang="en-US" sz="2500" dirty="0" err="1">
                <a:latin typeface="Arial" panose="020B0604020202020204" pitchFamily="34" charset="0"/>
                <a:cs typeface="Arial" panose="020B0604020202020204" pitchFamily="34" charset="0"/>
              </a:rPr>
              <a:t>ConversableAgent</a:t>
            </a:r>
            <a:endParaRPr lang="en-US" sz="2500" dirty="0">
              <a:latin typeface="Arial" panose="020B0604020202020204" pitchFamily="34" charset="0"/>
              <a:cs typeface="Arial" panose="020B0604020202020204" pitchFamily="34" charset="0"/>
            </a:endParaRPr>
          </a:p>
          <a:p>
            <a:pPr marL="742950" lvl="1" indent="-285750">
              <a:buFont typeface="Courier New" panose="02070309020205020404" pitchFamily="49" charset="0"/>
              <a:buChar char="o"/>
            </a:pPr>
            <a:r>
              <a:rPr lang="en-US" sz="2500" dirty="0">
                <a:latin typeface="Arial" panose="020B0604020202020204" pitchFamily="34" charset="0"/>
                <a:cs typeface="Arial" panose="020B0604020202020204" pitchFamily="34" charset="0"/>
              </a:rPr>
              <a:t>Human in the Loop</a:t>
            </a:r>
          </a:p>
          <a:p>
            <a:pPr marL="742950" lvl="1" indent="-285750">
              <a:buFont typeface="Courier New" panose="02070309020205020404" pitchFamily="49" charset="0"/>
              <a:buChar char="o"/>
            </a:pPr>
            <a:r>
              <a:rPr lang="en-US" sz="2500" dirty="0">
                <a:latin typeface="Arial" panose="020B0604020202020204" pitchFamily="34" charset="0"/>
                <a:cs typeface="Arial" panose="020B0604020202020204" pitchFamily="34" charset="0"/>
              </a:rPr>
              <a:t>Agent Orchestration</a:t>
            </a:r>
          </a:p>
          <a:p>
            <a:pPr marL="742950" lvl="1" indent="-285750">
              <a:buFont typeface="Courier New" panose="02070309020205020404" pitchFamily="49" charset="0"/>
              <a:buChar char="o"/>
            </a:pPr>
            <a:r>
              <a:rPr lang="en-US" sz="2500" dirty="0">
                <a:latin typeface="Arial" panose="020B0604020202020204" pitchFamily="34" charset="0"/>
                <a:cs typeface="Arial" panose="020B0604020202020204" pitchFamily="34" charset="0"/>
              </a:rPr>
              <a:t>Tools</a:t>
            </a:r>
          </a:p>
          <a:p>
            <a:pPr marL="742950" lvl="1" indent="-285750">
              <a:buFont typeface="Courier New" panose="02070309020205020404" pitchFamily="49" charset="0"/>
              <a:buChar char="o"/>
            </a:pPr>
            <a:r>
              <a:rPr lang="en-US" sz="2500" dirty="0">
                <a:latin typeface="Arial" panose="020B0604020202020204" pitchFamily="34" charset="0"/>
                <a:cs typeface="Arial" panose="020B0604020202020204" pitchFamily="34" charset="0"/>
              </a:rPr>
              <a:t>Structured Outputs</a:t>
            </a:r>
          </a:p>
        </p:txBody>
      </p:sp>
      <p:pic>
        <p:nvPicPr>
          <p:cNvPr id="2" name="Picture 1">
            <a:extLst>
              <a:ext uri="{FF2B5EF4-FFF2-40B4-BE49-F238E27FC236}">
                <a16:creationId xmlns:a16="http://schemas.microsoft.com/office/drawing/2014/main" id="{46B55780-7D58-E020-E4B2-EA948356F045}"/>
              </a:ext>
            </a:extLst>
          </p:cNvPr>
          <p:cNvPicPr>
            <a:picLocks noChangeAspect="1"/>
          </p:cNvPicPr>
          <p:nvPr/>
        </p:nvPicPr>
        <p:blipFill>
          <a:blip r:embed="rId2"/>
          <a:stretch>
            <a:fillRect/>
          </a:stretch>
        </p:blipFill>
        <p:spPr>
          <a:xfrm>
            <a:off x="537600" y="1756219"/>
            <a:ext cx="10187716" cy="726072"/>
          </a:xfrm>
          <a:prstGeom prst="rect">
            <a:avLst/>
          </a:prstGeom>
        </p:spPr>
      </p:pic>
      <p:sp>
        <p:nvSpPr>
          <p:cNvPr id="4" name="TextBox 3">
            <a:extLst>
              <a:ext uri="{FF2B5EF4-FFF2-40B4-BE49-F238E27FC236}">
                <a16:creationId xmlns:a16="http://schemas.microsoft.com/office/drawing/2014/main" id="{182833DF-F69D-3370-4EE4-CD20C3D69936}"/>
              </a:ext>
            </a:extLst>
          </p:cNvPr>
          <p:cNvSpPr txBox="1"/>
          <p:nvPr/>
        </p:nvSpPr>
        <p:spPr>
          <a:xfrm>
            <a:off x="537600" y="1183029"/>
            <a:ext cx="6096000" cy="369332"/>
          </a:xfrm>
          <a:prstGeom prst="rect">
            <a:avLst/>
          </a:prstGeom>
          <a:noFill/>
        </p:spPr>
        <p:txBody>
          <a:bodyPr wrap="square">
            <a:spAutoFit/>
          </a:bodyPr>
          <a:lstStyle/>
          <a:p>
            <a:pPr algn="l"/>
            <a:r>
              <a:rPr lang="en-US" b="0" i="0" dirty="0">
                <a:effectLst/>
                <a:latin typeface="Arial" panose="020B0604020202020204" pitchFamily="34" charset="0"/>
                <a:cs typeface="Arial" panose="020B0604020202020204" pitchFamily="34" charset="0"/>
              </a:rPr>
              <a:t>Installing AG2</a:t>
            </a:r>
          </a:p>
        </p:txBody>
      </p:sp>
      <p:pic>
        <p:nvPicPr>
          <p:cNvPr id="5" name="Picture 4" descr="multi-agent llm components">
            <a:extLst>
              <a:ext uri="{FF2B5EF4-FFF2-40B4-BE49-F238E27FC236}">
                <a16:creationId xmlns:a16="http://schemas.microsoft.com/office/drawing/2014/main" id="{A8264E18-6DE1-26F1-5352-4AAA7C8B9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191" y="3093451"/>
            <a:ext cx="5418298" cy="298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262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3B2EF7E-1BA3-BD2C-F528-6A393DC9F05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D576A94-718C-615F-65A7-F87B6D32100C}"/>
              </a:ext>
            </a:extLst>
          </p:cNvPr>
          <p:cNvSpPr txBox="1"/>
          <p:nvPr/>
        </p:nvSpPr>
        <p:spPr>
          <a:xfrm>
            <a:off x="470260" y="554501"/>
            <a:ext cx="222208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LLM configuration</a:t>
            </a:r>
          </a:p>
        </p:txBody>
      </p:sp>
      <p:sp>
        <p:nvSpPr>
          <p:cNvPr id="14" name="TextBox 13">
            <a:extLst>
              <a:ext uri="{FF2B5EF4-FFF2-40B4-BE49-F238E27FC236}">
                <a16:creationId xmlns:a16="http://schemas.microsoft.com/office/drawing/2014/main" id="{3898648C-A08D-9F59-922C-2966A3A5DFB7}"/>
              </a:ext>
            </a:extLst>
          </p:cNvPr>
          <p:cNvSpPr txBox="1"/>
          <p:nvPr/>
        </p:nvSpPr>
        <p:spPr>
          <a:xfrm>
            <a:off x="470260" y="1180510"/>
            <a:ext cx="7888432" cy="1200329"/>
          </a:xfrm>
          <a:prstGeom prst="rect">
            <a:avLst/>
          </a:prstGeom>
          <a:noFill/>
        </p:spPr>
        <p:txBody>
          <a:bodyPr wrap="square">
            <a:spAutoFit/>
          </a:bodyPr>
          <a:lstStyle/>
          <a:p>
            <a:pPr algn="l"/>
            <a:r>
              <a:rPr lang="en-US" b="0" i="0" dirty="0">
                <a:effectLst/>
                <a:latin typeface="Arial" panose="020B0604020202020204" pitchFamily="34" charset="0"/>
                <a:cs typeface="Arial" panose="020B0604020202020204" pitchFamily="34" charset="0"/>
              </a:rPr>
              <a:t>LLM Configuration controls how an agent:</a:t>
            </a:r>
          </a:p>
          <a:p>
            <a:pPr marL="7429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Connects to and authenticates with language model providers</a:t>
            </a:r>
          </a:p>
          <a:p>
            <a:pPr marL="7429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Selects models and sets parameters</a:t>
            </a:r>
          </a:p>
          <a:p>
            <a:pPr marL="7429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Thinks, reasons, and generates responses</a:t>
            </a:r>
          </a:p>
        </p:txBody>
      </p:sp>
      <p:sp>
        <p:nvSpPr>
          <p:cNvPr id="2" name="TextBox 1">
            <a:extLst>
              <a:ext uri="{FF2B5EF4-FFF2-40B4-BE49-F238E27FC236}">
                <a16:creationId xmlns:a16="http://schemas.microsoft.com/office/drawing/2014/main" id="{1E3F9C49-EDF9-9985-85D7-D13BCC29CA8C}"/>
              </a:ext>
            </a:extLst>
          </p:cNvPr>
          <p:cNvSpPr txBox="1"/>
          <p:nvPr/>
        </p:nvSpPr>
        <p:spPr>
          <a:xfrm>
            <a:off x="470260" y="2380839"/>
            <a:ext cx="8609194" cy="1200329"/>
          </a:xfrm>
          <a:prstGeom prst="rect">
            <a:avLst/>
          </a:prstGeom>
          <a:noFill/>
        </p:spPr>
        <p:txBody>
          <a:bodyPr wrap="square">
            <a:spAutoFit/>
          </a:bodyPr>
          <a:lstStyle/>
          <a:p>
            <a:pPr algn="l"/>
            <a:r>
              <a:rPr lang="en-US" b="0" i="0" dirty="0">
                <a:effectLst/>
                <a:latin typeface="Arial" panose="020B0604020202020204" pitchFamily="34" charset="0"/>
                <a:cs typeface="Arial" panose="020B0604020202020204" pitchFamily="34" charset="0"/>
              </a:rPr>
              <a:t>AG2 supports a variety of LLM providers</a:t>
            </a:r>
          </a:p>
          <a:p>
            <a:pPr marL="742950" lvl="1" indent="-285750">
              <a:buFont typeface="Arial" panose="020B0604020202020204" pitchFamily="34" charset="0"/>
              <a:buChar char="•"/>
            </a:pPr>
            <a:r>
              <a:rPr lang="en-US" b="1" i="0" dirty="0">
                <a:effectLst/>
                <a:latin typeface="Arial" panose="020B0604020202020204" pitchFamily="34" charset="0"/>
                <a:cs typeface="Arial" panose="020B0604020202020204" pitchFamily="34" charset="0"/>
              </a:rPr>
              <a:t>Cloud Models</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OpenAI</a:t>
            </a:r>
            <a:r>
              <a:rPr lang="en-US" b="0" i="0" dirty="0">
                <a:effectLst/>
                <a:latin typeface="Arial" panose="020B0604020202020204" pitchFamily="34" charset="0"/>
                <a:cs typeface="Arial" panose="020B0604020202020204" pitchFamily="34" charset="0"/>
              </a:rPr>
              <a:t>, Anthropic, Google (Gemini), Amazon (Bedrock), Mistral AI, </a:t>
            </a:r>
            <a:r>
              <a:rPr lang="en-US" b="0" i="0" dirty="0" err="1">
                <a:effectLst/>
                <a:latin typeface="Arial" panose="020B0604020202020204" pitchFamily="34" charset="0"/>
                <a:cs typeface="Arial" panose="020B0604020202020204" pitchFamily="34" charset="0"/>
              </a:rPr>
              <a:t>Cerebras</a:t>
            </a:r>
            <a:r>
              <a:rPr lang="en-US" b="0" i="0" dirty="0">
                <a:effectLst/>
                <a:latin typeface="Arial" panose="020B0604020202020204" pitchFamily="34" charset="0"/>
                <a:cs typeface="Arial" panose="020B0604020202020204" pitchFamily="34" charset="0"/>
              </a:rPr>
              <a:t>, Together AI, and </a:t>
            </a:r>
            <a:r>
              <a:rPr lang="en-US" b="0" i="0" dirty="0" err="1">
                <a:effectLst/>
                <a:latin typeface="Arial" panose="020B0604020202020204" pitchFamily="34" charset="0"/>
                <a:cs typeface="Arial" panose="020B0604020202020204" pitchFamily="34" charset="0"/>
              </a:rPr>
              <a:t>Groq</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b="1" i="0" dirty="0">
                <a:effectLst/>
                <a:latin typeface="Arial" panose="020B0604020202020204" pitchFamily="34" charset="0"/>
                <a:cs typeface="Arial" panose="020B0604020202020204" pitchFamily="34" charset="0"/>
              </a:rPr>
              <a:t>Local Models</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Ollama</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LiteLLM</a:t>
            </a:r>
            <a:r>
              <a:rPr lang="en-US" b="0" i="0" dirty="0">
                <a:effectLst/>
                <a:latin typeface="Arial" panose="020B0604020202020204" pitchFamily="34" charset="0"/>
                <a:cs typeface="Arial" panose="020B0604020202020204" pitchFamily="34" charset="0"/>
              </a:rPr>
              <a:t>, and LM Studio</a:t>
            </a:r>
          </a:p>
        </p:txBody>
      </p:sp>
      <p:pic>
        <p:nvPicPr>
          <p:cNvPr id="4" name="Picture 3">
            <a:extLst>
              <a:ext uri="{FF2B5EF4-FFF2-40B4-BE49-F238E27FC236}">
                <a16:creationId xmlns:a16="http://schemas.microsoft.com/office/drawing/2014/main" id="{FCA28926-C79A-CAC1-3539-CFEDF896B52D}"/>
              </a:ext>
            </a:extLst>
          </p:cNvPr>
          <p:cNvPicPr>
            <a:picLocks noChangeAspect="1"/>
          </p:cNvPicPr>
          <p:nvPr/>
        </p:nvPicPr>
        <p:blipFill>
          <a:blip r:embed="rId2"/>
          <a:stretch>
            <a:fillRect/>
          </a:stretch>
        </p:blipFill>
        <p:spPr>
          <a:xfrm>
            <a:off x="994184" y="3980329"/>
            <a:ext cx="9780921" cy="2167441"/>
          </a:xfrm>
          <a:prstGeom prst="rect">
            <a:avLst/>
          </a:prstGeom>
        </p:spPr>
      </p:pic>
    </p:spTree>
    <p:extLst>
      <p:ext uri="{BB962C8B-B14F-4D97-AF65-F5344CB8AC3E}">
        <p14:creationId xmlns:p14="http://schemas.microsoft.com/office/powerpoint/2010/main" val="4042821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3B2EF7E-1BA3-BD2C-F528-6A393DC9F05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D576A94-718C-615F-65A7-F87B6D32100C}"/>
              </a:ext>
            </a:extLst>
          </p:cNvPr>
          <p:cNvSpPr txBox="1"/>
          <p:nvPr/>
        </p:nvSpPr>
        <p:spPr>
          <a:xfrm>
            <a:off x="470260" y="554501"/>
            <a:ext cx="5574218" cy="400110"/>
          </a:xfrm>
          <a:prstGeom prst="rect">
            <a:avLst/>
          </a:prstGeom>
          <a:noFill/>
        </p:spPr>
        <p:txBody>
          <a:bodyPr wrap="none" rtlCol="0">
            <a:spAutoFit/>
          </a:bodyPr>
          <a:lstStyle/>
          <a:p>
            <a:r>
              <a:rPr lang="en-US" sz="2000" dirty="0" err="1">
                <a:latin typeface="Arial" panose="020B0604020202020204" pitchFamily="34" charset="0"/>
                <a:cs typeface="Arial" panose="020B0604020202020204" pitchFamily="34" charset="0"/>
              </a:rPr>
              <a:t>ConversableAgents</a:t>
            </a:r>
            <a:r>
              <a:rPr lang="en-US" sz="2000" dirty="0">
                <a:latin typeface="Arial" panose="020B0604020202020204" pitchFamily="34" charset="0"/>
                <a:cs typeface="Arial" panose="020B0604020202020204" pitchFamily="34" charset="0"/>
              </a:rPr>
              <a:t>: Building Intelligent Agents </a:t>
            </a:r>
          </a:p>
        </p:txBody>
      </p:sp>
      <p:sp>
        <p:nvSpPr>
          <p:cNvPr id="4" name="TextBox 3">
            <a:extLst>
              <a:ext uri="{FF2B5EF4-FFF2-40B4-BE49-F238E27FC236}">
                <a16:creationId xmlns:a16="http://schemas.microsoft.com/office/drawing/2014/main" id="{36F7C0F8-4C30-DD19-F455-5B4C23436F5C}"/>
              </a:ext>
            </a:extLst>
          </p:cNvPr>
          <p:cNvSpPr txBox="1"/>
          <p:nvPr/>
        </p:nvSpPr>
        <p:spPr>
          <a:xfrm>
            <a:off x="537600" y="1068770"/>
            <a:ext cx="8823159" cy="2031325"/>
          </a:xfrm>
          <a:prstGeom prst="rect">
            <a:avLst/>
          </a:prstGeom>
          <a:noFill/>
        </p:spPr>
        <p:txBody>
          <a:bodyPr wrap="square">
            <a:spAutoFit/>
          </a:bodyPr>
          <a:lstStyle/>
          <a:p>
            <a:pPr algn="l"/>
            <a:r>
              <a:rPr lang="en-US" b="0" i="0" dirty="0">
                <a:effectLst/>
                <a:latin typeface="Arial" panose="020B0604020202020204" pitchFamily="34" charset="0"/>
                <a:cs typeface="Arial" panose="020B0604020202020204" pitchFamily="34" charset="0"/>
              </a:rPr>
              <a:t>The </a:t>
            </a:r>
            <a:r>
              <a:rPr lang="en-US" b="0" i="0" u="none" strike="noStrike" dirty="0">
                <a:effectLst/>
                <a:latin typeface="Arial" panose="020B0604020202020204" pitchFamily="34" charset="0"/>
                <a:cs typeface="Arial" panose="020B0604020202020204" pitchFamily="34" charset="0"/>
                <a:hlinkClick r:id="rId3"/>
              </a:rPr>
              <a:t>ConversableAgent</a:t>
            </a:r>
            <a:r>
              <a:rPr lang="en-US" b="0" i="0" dirty="0">
                <a:effectLst/>
                <a:latin typeface="Arial" panose="020B0604020202020204" pitchFamily="34" charset="0"/>
                <a:cs typeface="Arial" panose="020B0604020202020204" pitchFamily="34" charset="0"/>
              </a:rPr>
              <a:t> is the fundamental building block of AG2.</a:t>
            </a:r>
          </a:p>
          <a:p>
            <a:pPr algn="l"/>
            <a:endParaRPr lang="en-US" dirty="0">
              <a:latin typeface="Arial" panose="020B0604020202020204" pitchFamily="34" charset="0"/>
              <a:cs typeface="Arial" panose="020B0604020202020204" pitchFamily="34" charset="0"/>
            </a:endParaRPr>
          </a:p>
          <a:p>
            <a:pPr algn="l"/>
            <a:r>
              <a:rPr lang="en-US" b="0" i="0" dirty="0">
                <a:effectLst/>
                <a:latin typeface="Arial" panose="020B0604020202020204" pitchFamily="34" charset="0"/>
                <a:cs typeface="Arial" panose="020B0604020202020204" pitchFamily="34" charset="0"/>
              </a:rPr>
              <a:t>With an LLM configuration providing its thinking power, a </a:t>
            </a:r>
            <a:r>
              <a:rPr lang="en-US" b="0" i="0" dirty="0" err="1">
                <a:effectLst/>
                <a:latin typeface="Arial" panose="020B0604020202020204" pitchFamily="34" charset="0"/>
                <a:cs typeface="Arial" panose="020B0604020202020204" pitchFamily="34" charset="0"/>
              </a:rPr>
              <a:t>ConversableAgent</a:t>
            </a:r>
            <a:r>
              <a:rPr lang="en-US" b="0" i="0" dirty="0">
                <a:effectLst/>
                <a:latin typeface="Arial" panose="020B0604020202020204" pitchFamily="34" charset="0"/>
                <a:cs typeface="Arial" panose="020B0604020202020204" pitchFamily="34" charset="0"/>
              </a:rPr>
              <a:t> can:</a:t>
            </a:r>
          </a:p>
          <a:p>
            <a:pPr marL="7429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Communicate with other agents and humans</a:t>
            </a:r>
          </a:p>
          <a:p>
            <a:pPr marL="7429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Process information and generate responses</a:t>
            </a:r>
          </a:p>
          <a:p>
            <a:pPr marL="7429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Follow instructions defined in its system message</a:t>
            </a:r>
          </a:p>
          <a:p>
            <a:pPr marL="7429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Execute tools and functions when needed</a:t>
            </a:r>
          </a:p>
        </p:txBody>
      </p:sp>
      <p:pic>
        <p:nvPicPr>
          <p:cNvPr id="5" name="Picture 4">
            <a:extLst>
              <a:ext uri="{FF2B5EF4-FFF2-40B4-BE49-F238E27FC236}">
                <a16:creationId xmlns:a16="http://schemas.microsoft.com/office/drawing/2014/main" id="{A1EE9D4F-305A-2F8A-26DC-44B1AC187EB6}"/>
              </a:ext>
            </a:extLst>
          </p:cNvPr>
          <p:cNvPicPr>
            <a:picLocks noChangeAspect="1"/>
          </p:cNvPicPr>
          <p:nvPr/>
        </p:nvPicPr>
        <p:blipFill rotWithShape="1">
          <a:blip r:embed="rId4"/>
          <a:srcRect r="35954"/>
          <a:stretch/>
        </p:blipFill>
        <p:spPr>
          <a:xfrm>
            <a:off x="792606" y="3429000"/>
            <a:ext cx="10503743" cy="2610250"/>
          </a:xfrm>
          <a:prstGeom prst="rect">
            <a:avLst/>
          </a:prstGeom>
        </p:spPr>
      </p:pic>
    </p:spTree>
    <p:extLst>
      <p:ext uri="{BB962C8B-B14F-4D97-AF65-F5344CB8AC3E}">
        <p14:creationId xmlns:p14="http://schemas.microsoft.com/office/powerpoint/2010/main" val="1625955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3B2EF7E-1BA3-BD2C-F528-6A393DC9F05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D576A94-718C-615F-65A7-F87B6D32100C}"/>
              </a:ext>
            </a:extLst>
          </p:cNvPr>
          <p:cNvSpPr txBox="1"/>
          <p:nvPr/>
        </p:nvSpPr>
        <p:spPr>
          <a:xfrm>
            <a:off x="470260" y="554501"/>
            <a:ext cx="515743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Human in the loop: Adding human oversight</a:t>
            </a:r>
          </a:p>
        </p:txBody>
      </p:sp>
      <p:sp>
        <p:nvSpPr>
          <p:cNvPr id="2" name="TextBox 1">
            <a:extLst>
              <a:ext uri="{FF2B5EF4-FFF2-40B4-BE49-F238E27FC236}">
                <a16:creationId xmlns:a16="http://schemas.microsoft.com/office/drawing/2014/main" id="{DB4F23DD-D55A-AC69-9D6F-43701723AC17}"/>
              </a:ext>
            </a:extLst>
          </p:cNvPr>
          <p:cNvSpPr txBox="1"/>
          <p:nvPr/>
        </p:nvSpPr>
        <p:spPr>
          <a:xfrm>
            <a:off x="470260" y="1003732"/>
            <a:ext cx="8823159" cy="2031325"/>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 powerful pattern that enables AG2 agents to </a:t>
            </a:r>
            <a:r>
              <a:rPr lang="en-US" b="1" dirty="0">
                <a:latin typeface="Arial" panose="020B0604020202020204" pitchFamily="34" charset="0"/>
                <a:cs typeface="Arial" panose="020B0604020202020204" pitchFamily="34" charset="0"/>
              </a:rPr>
              <a:t>collaborate with humans</a:t>
            </a:r>
            <a:r>
              <a:rPr lang="en-US" dirty="0">
                <a:latin typeface="Arial" panose="020B0604020202020204" pitchFamily="34" charset="0"/>
                <a:cs typeface="Arial" panose="020B0604020202020204" pitchFamily="34" charset="0"/>
              </a:rPr>
              <a:t> throughout the workflow.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Humans can: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Oversee the entire process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Intervene when necessary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Inject new queries dynamically</a:t>
            </a:r>
          </a:p>
        </p:txBody>
      </p:sp>
      <p:pic>
        <p:nvPicPr>
          <p:cNvPr id="4" name="Picture 3">
            <a:extLst>
              <a:ext uri="{FF2B5EF4-FFF2-40B4-BE49-F238E27FC236}">
                <a16:creationId xmlns:a16="http://schemas.microsoft.com/office/drawing/2014/main" id="{0C0424E0-F5A4-02B0-DD38-B8521FE689CE}"/>
              </a:ext>
            </a:extLst>
          </p:cNvPr>
          <p:cNvPicPr>
            <a:picLocks noChangeAspect="1"/>
          </p:cNvPicPr>
          <p:nvPr/>
        </p:nvPicPr>
        <p:blipFill>
          <a:blip r:embed="rId3"/>
          <a:stretch>
            <a:fillRect/>
          </a:stretch>
        </p:blipFill>
        <p:spPr>
          <a:xfrm>
            <a:off x="1741498" y="3429000"/>
            <a:ext cx="7772400" cy="2711062"/>
          </a:xfrm>
          <a:prstGeom prst="rect">
            <a:avLst/>
          </a:prstGeom>
        </p:spPr>
      </p:pic>
    </p:spTree>
    <p:extLst>
      <p:ext uri="{BB962C8B-B14F-4D97-AF65-F5344CB8AC3E}">
        <p14:creationId xmlns:p14="http://schemas.microsoft.com/office/powerpoint/2010/main" val="316726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3B2EF7E-1BA3-BD2C-F528-6A393DC9F05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D576A94-718C-615F-65A7-F87B6D32100C}"/>
              </a:ext>
            </a:extLst>
          </p:cNvPr>
          <p:cNvSpPr txBox="1"/>
          <p:nvPr/>
        </p:nvSpPr>
        <p:spPr>
          <a:xfrm>
            <a:off x="470260" y="554501"/>
            <a:ext cx="5574218" cy="400110"/>
          </a:xfrm>
          <a:prstGeom prst="rect">
            <a:avLst/>
          </a:prstGeom>
          <a:noFill/>
        </p:spPr>
        <p:txBody>
          <a:bodyPr wrap="none" rtlCol="0">
            <a:spAutoFit/>
          </a:bodyPr>
          <a:lstStyle/>
          <a:p>
            <a:r>
              <a:rPr lang="en-US" sz="2000" dirty="0" err="1">
                <a:latin typeface="Arial" panose="020B0604020202020204" pitchFamily="34" charset="0"/>
                <a:cs typeface="Arial" panose="020B0604020202020204" pitchFamily="34" charset="0"/>
              </a:rPr>
              <a:t>ConversableAgents</a:t>
            </a:r>
            <a:r>
              <a:rPr lang="en-US" sz="2000" dirty="0">
                <a:latin typeface="Arial" panose="020B0604020202020204" pitchFamily="34" charset="0"/>
                <a:cs typeface="Arial" panose="020B0604020202020204" pitchFamily="34" charset="0"/>
              </a:rPr>
              <a:t>: Building Intelligent Agents </a:t>
            </a:r>
          </a:p>
        </p:txBody>
      </p:sp>
      <p:sp>
        <p:nvSpPr>
          <p:cNvPr id="2" name="TextBox 1">
            <a:extLst>
              <a:ext uri="{FF2B5EF4-FFF2-40B4-BE49-F238E27FC236}">
                <a16:creationId xmlns:a16="http://schemas.microsoft.com/office/drawing/2014/main" id="{DB4F23DD-D55A-AC69-9D6F-43701723AC17}"/>
              </a:ext>
            </a:extLst>
          </p:cNvPr>
          <p:cNvSpPr txBox="1"/>
          <p:nvPr/>
        </p:nvSpPr>
        <p:spPr>
          <a:xfrm>
            <a:off x="537600" y="1068770"/>
            <a:ext cx="8823159" cy="2533963"/>
          </a:xfrm>
          <a:prstGeom prst="rect">
            <a:avLst/>
          </a:prstGeom>
          <a:noFill/>
        </p:spPr>
        <p:txBody>
          <a:bodyPr wrap="square">
            <a:spAutoFit/>
          </a:bodyPr>
          <a:lstStyle/>
          <a:p>
            <a:pPr algn="l">
              <a:lnSpc>
                <a:spcPct val="150000"/>
              </a:lnSpc>
            </a:pPr>
            <a:r>
              <a:rPr lang="en-US" b="0" i="0" dirty="0">
                <a:solidFill>
                  <a:srgbClr val="FF0000"/>
                </a:solidFill>
                <a:effectLst/>
                <a:latin typeface="Arial" panose="020B0604020202020204" pitchFamily="34" charset="0"/>
                <a:cs typeface="Arial" panose="020B0604020202020204" pitchFamily="34" charset="0"/>
              </a:rPr>
              <a:t>In Notebook 1&amp;2 we’ll see how to:</a:t>
            </a:r>
          </a:p>
          <a:p>
            <a:pPr marL="742950" lvl="1" indent="-285750">
              <a:lnSpc>
                <a:spcPct val="150000"/>
              </a:lnSpc>
              <a:buFontTx/>
              <a:buChar char="-"/>
            </a:pPr>
            <a:r>
              <a:rPr lang="en-US" dirty="0">
                <a:latin typeface="Arial" panose="020B0604020202020204" pitchFamily="34" charset="0"/>
                <a:cs typeface="Arial" panose="020B0604020202020204" pitchFamily="34" charset="0"/>
              </a:rPr>
              <a:t>load and set </a:t>
            </a:r>
            <a:r>
              <a:rPr lang="en-US" dirty="0" err="1">
                <a:latin typeface="Arial" panose="020B0604020202020204" pitchFamily="34" charset="0"/>
                <a:cs typeface="Arial" panose="020B0604020202020204" pitchFamily="34" charset="0"/>
              </a:rPr>
              <a:t>openai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api</a:t>
            </a:r>
            <a:r>
              <a:rPr lang="en-US" dirty="0">
                <a:latin typeface="Arial" panose="020B0604020202020204" pitchFamily="34" charset="0"/>
                <a:cs typeface="Arial" panose="020B0604020202020204" pitchFamily="34" charset="0"/>
              </a:rPr>
              <a:t> key</a:t>
            </a:r>
          </a:p>
          <a:p>
            <a:pPr marL="742950" lvl="1" indent="-285750">
              <a:lnSpc>
                <a:spcPct val="150000"/>
              </a:lnSpc>
              <a:buFontTx/>
              <a:buChar char="-"/>
            </a:pPr>
            <a:r>
              <a:rPr lang="en-US" dirty="0">
                <a:latin typeface="Arial" panose="020B0604020202020204" pitchFamily="34" charset="0"/>
                <a:cs typeface="Arial" panose="020B0604020202020204" pitchFamily="34" charset="0"/>
              </a:rPr>
              <a:t>Define LLM configuration </a:t>
            </a:r>
          </a:p>
          <a:p>
            <a:pPr marL="742950" lvl="1" indent="-285750">
              <a:lnSpc>
                <a:spcPct val="150000"/>
              </a:lnSpc>
              <a:buFontTx/>
              <a:buChar char="-"/>
            </a:pPr>
            <a:r>
              <a:rPr lang="en-US" dirty="0">
                <a:latin typeface="Arial" panose="020B0604020202020204" pitchFamily="34" charset="0"/>
                <a:cs typeface="Arial" panose="020B0604020202020204" pitchFamily="34" charset="0"/>
              </a:rPr>
              <a:t>Build our first agent with AG2</a:t>
            </a:r>
          </a:p>
          <a:p>
            <a:pPr marL="742950" lvl="1" indent="-285750">
              <a:lnSpc>
                <a:spcPct val="150000"/>
              </a:lnSpc>
              <a:buFontTx/>
              <a:buChar char="-"/>
            </a:pPr>
            <a:r>
              <a:rPr lang="en-US" dirty="0">
                <a:latin typeface="Arial" panose="020B0604020202020204" pitchFamily="34" charset="0"/>
                <a:cs typeface="Arial" panose="020B0604020202020204" pitchFamily="34" charset="0"/>
              </a:rPr>
              <a:t>Interact with the agent using run() and process()</a:t>
            </a:r>
          </a:p>
          <a:p>
            <a:pPr marL="742950" lvl="1" indent="-285750">
              <a:lnSpc>
                <a:spcPct val="150000"/>
              </a:lnSpc>
              <a:buFontTx/>
              <a:buChar char="-"/>
            </a:pPr>
            <a:r>
              <a:rPr lang="en-US" dirty="0">
                <a:latin typeface="Arial" panose="020B0604020202020204" pitchFamily="34" charset="0"/>
                <a:cs typeface="Arial" panose="020B0604020202020204" pitchFamily="34" charset="0"/>
              </a:rPr>
              <a:t>add human in the loop capacity</a:t>
            </a:r>
          </a:p>
        </p:txBody>
      </p:sp>
    </p:spTree>
    <p:extLst>
      <p:ext uri="{BB962C8B-B14F-4D97-AF65-F5344CB8AC3E}">
        <p14:creationId xmlns:p14="http://schemas.microsoft.com/office/powerpoint/2010/main" val="1485754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8AC538-BF21-CB9C-EB43-079AD685A67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17E133A-DAF6-6494-9694-8F397D58EE97}"/>
              </a:ext>
            </a:extLst>
          </p:cNvPr>
          <p:cNvSpPr txBox="1"/>
          <p:nvPr/>
        </p:nvSpPr>
        <p:spPr>
          <a:xfrm>
            <a:off x="470260" y="554501"/>
            <a:ext cx="586917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Agent Orchestration: Coordinating Multiple Agents</a:t>
            </a:r>
          </a:p>
        </p:txBody>
      </p:sp>
      <p:sp>
        <p:nvSpPr>
          <p:cNvPr id="2" name="TextBox 1">
            <a:extLst>
              <a:ext uri="{FF2B5EF4-FFF2-40B4-BE49-F238E27FC236}">
                <a16:creationId xmlns:a16="http://schemas.microsoft.com/office/drawing/2014/main" id="{0A342754-DDBB-1E5E-AC47-83FE90ECEF1A}"/>
              </a:ext>
            </a:extLst>
          </p:cNvPr>
          <p:cNvSpPr txBox="1"/>
          <p:nvPr/>
        </p:nvSpPr>
        <p:spPr>
          <a:xfrm>
            <a:off x="485047" y="1022994"/>
            <a:ext cx="7631003" cy="1754326"/>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Why multi-agent systems?</a:t>
            </a:r>
          </a:p>
          <a:p>
            <a:pPr marL="285750" indent="-285750">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U</a:t>
            </a:r>
            <a:r>
              <a:rPr lang="en-US" sz="1800" b="0" i="0" u="none" strike="noStrike" dirty="0">
                <a:solidFill>
                  <a:srgbClr val="000000"/>
                </a:solidFill>
                <a:effectLst/>
                <a:latin typeface="Arial" panose="020B0604020202020204" pitchFamily="34" charset="0"/>
                <a:cs typeface="Arial" panose="020B0604020202020204" pitchFamily="34" charset="0"/>
              </a:rPr>
              <a:t>sing multiple "simple" unitary components to build out higher complexity</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Improving LLMs through reflection, planning, and tool use strategies to produce more accurate results</a:t>
            </a: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Interact to model “thought” – iterations, critique, improvements</a:t>
            </a:r>
          </a:p>
        </p:txBody>
      </p:sp>
      <p:pic>
        <p:nvPicPr>
          <p:cNvPr id="13" name="Picture 12">
            <a:extLst>
              <a:ext uri="{FF2B5EF4-FFF2-40B4-BE49-F238E27FC236}">
                <a16:creationId xmlns:a16="http://schemas.microsoft.com/office/drawing/2014/main" id="{7D8E638D-219E-1222-072B-8CC376C7ACD4}"/>
              </a:ext>
            </a:extLst>
          </p:cNvPr>
          <p:cNvPicPr>
            <a:picLocks noChangeAspect="1"/>
          </p:cNvPicPr>
          <p:nvPr/>
        </p:nvPicPr>
        <p:blipFill>
          <a:blip r:embed="rId7"/>
          <a:stretch>
            <a:fillRect/>
          </a:stretch>
        </p:blipFill>
        <p:spPr>
          <a:xfrm>
            <a:off x="8642621" y="910418"/>
            <a:ext cx="1801258" cy="1866902"/>
          </a:xfrm>
          <a:prstGeom prst="rect">
            <a:avLst/>
          </a:prstGeom>
        </p:spPr>
      </p:pic>
      <p:pic>
        <p:nvPicPr>
          <p:cNvPr id="15" name="pnas.2414274121.sm03">
            <a:hlinkClick r:id="" action="ppaction://media"/>
            <a:extLst>
              <a:ext uri="{FF2B5EF4-FFF2-40B4-BE49-F238E27FC236}">
                <a16:creationId xmlns:a16="http://schemas.microsoft.com/office/drawing/2014/main" id="{0AFE1D7A-2613-E9E3-0C71-CD84D45CD28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35731" y="2880868"/>
            <a:ext cx="4189512" cy="2997961"/>
          </a:xfrm>
          <a:prstGeom prst="rect">
            <a:avLst/>
          </a:prstGeom>
        </p:spPr>
      </p:pic>
      <p:pic>
        <p:nvPicPr>
          <p:cNvPr id="17" name="pnas.2414274121.sm01">
            <a:hlinkClick r:id="" action="ppaction://media"/>
            <a:extLst>
              <a:ext uri="{FF2B5EF4-FFF2-40B4-BE49-F238E27FC236}">
                <a16:creationId xmlns:a16="http://schemas.microsoft.com/office/drawing/2014/main" id="{55ED87CB-706B-1727-7C99-37032A86D9FC}"/>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20014" y="2909373"/>
            <a:ext cx="5275986" cy="2940950"/>
          </a:xfrm>
          <a:prstGeom prst="rect">
            <a:avLst/>
          </a:prstGeom>
        </p:spPr>
      </p:pic>
      <p:sp>
        <p:nvSpPr>
          <p:cNvPr id="19" name="TextBox 18">
            <a:extLst>
              <a:ext uri="{FF2B5EF4-FFF2-40B4-BE49-F238E27FC236}">
                <a16:creationId xmlns:a16="http://schemas.microsoft.com/office/drawing/2014/main" id="{9AFCDF5B-9ADE-6DC9-2336-D60C9B4127FB}"/>
              </a:ext>
            </a:extLst>
          </p:cNvPr>
          <p:cNvSpPr txBox="1"/>
          <p:nvPr/>
        </p:nvSpPr>
        <p:spPr>
          <a:xfrm>
            <a:off x="6835731" y="5982377"/>
            <a:ext cx="4473443" cy="646331"/>
          </a:xfrm>
          <a:prstGeom prst="rect">
            <a:avLst/>
          </a:prstGeom>
          <a:noFill/>
        </p:spPr>
        <p:txBody>
          <a:bodyPr wrap="square">
            <a:spAutoFit/>
          </a:bodyPr>
          <a:lstStyle/>
          <a:p>
            <a:r>
              <a:rPr lang="en-US" b="0" i="0" dirty="0">
                <a:solidFill>
                  <a:srgbClr val="262626"/>
                </a:solidFill>
                <a:effectLst/>
                <a:highlight>
                  <a:srgbClr val="F6F6F6"/>
                </a:highlight>
                <a:latin typeface="Arial" panose="020B0604020202020204" pitchFamily="34" charset="0"/>
                <a:cs typeface="Arial" panose="020B0604020202020204" pitchFamily="34" charset="0"/>
              </a:rPr>
              <a:t>We find that when ants work in groups, their performances rise significantly…</a:t>
            </a:r>
            <a:endParaRPr lang="en-US"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FA9B2932-9CF6-EEA6-7A3E-B6D5AE15D9B7}"/>
              </a:ext>
            </a:extLst>
          </p:cNvPr>
          <p:cNvSpPr txBox="1"/>
          <p:nvPr/>
        </p:nvSpPr>
        <p:spPr>
          <a:xfrm>
            <a:off x="820014" y="6004219"/>
            <a:ext cx="4473443" cy="369332"/>
          </a:xfrm>
          <a:prstGeom prst="rect">
            <a:avLst/>
          </a:prstGeom>
          <a:noFill/>
        </p:spPr>
        <p:txBody>
          <a:bodyPr wrap="square">
            <a:spAutoFit/>
          </a:bodyPr>
          <a:lstStyle/>
          <a:p>
            <a:r>
              <a:rPr lang="en-US" b="0" i="0" dirty="0">
                <a:solidFill>
                  <a:srgbClr val="262626"/>
                </a:solidFill>
                <a:effectLst/>
                <a:highlight>
                  <a:srgbClr val="F6F6F6"/>
                </a:highlight>
                <a:latin typeface="Arial" panose="020B0604020202020204" pitchFamily="34" charset="0"/>
                <a:cs typeface="Arial" panose="020B0604020202020204" pitchFamily="34" charset="0"/>
              </a:rPr>
              <a:t>T. Dreyer et al. </a:t>
            </a:r>
            <a:r>
              <a:rPr lang="en-US" b="0" i="1" dirty="0">
                <a:solidFill>
                  <a:srgbClr val="262626"/>
                </a:solidFill>
                <a:effectLst/>
                <a:highlight>
                  <a:srgbClr val="F6F6F6"/>
                </a:highlight>
                <a:latin typeface="Arial" panose="020B0604020202020204" pitchFamily="34" charset="0"/>
                <a:cs typeface="Arial" panose="020B0604020202020204" pitchFamily="34" charset="0"/>
              </a:rPr>
              <a:t>PNAS </a:t>
            </a:r>
            <a:r>
              <a:rPr lang="en-US" b="0" dirty="0">
                <a:solidFill>
                  <a:srgbClr val="262626"/>
                </a:solidFill>
                <a:effectLst/>
                <a:highlight>
                  <a:srgbClr val="F6F6F6"/>
                </a:highlight>
                <a:latin typeface="Arial" panose="020B0604020202020204" pitchFamily="34" charset="0"/>
                <a:cs typeface="Arial" panose="020B0604020202020204" pitchFamily="34" charset="0"/>
              </a:rPr>
              <a:t>(2024)</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329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55"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02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80000">
                <p:cTn id="17" fill="hold" display="0">
                  <p:stCondLst>
                    <p:cond delay="indefinite"/>
                  </p:stCondLst>
                </p:cTn>
                <p:tgtEl>
                  <p:spTgt spid="17"/>
                </p:tgtEl>
              </p:cMediaNode>
            </p:video>
            <p:seq concurrent="1" nextAc="seek">
              <p:cTn id="18" restart="whenNotActive" fill="hold" evtFilter="cancelBubble" nodeType="interactiveSeq">
                <p:stCondLst>
                  <p:cond evt="onClick" delay="0">
                    <p:tgtEl>
                      <p:spTgt spid="1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8AC538-BF21-CB9C-EB43-079AD685A67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17E133A-DAF6-6494-9694-8F397D58EE97}"/>
              </a:ext>
            </a:extLst>
          </p:cNvPr>
          <p:cNvSpPr txBox="1"/>
          <p:nvPr/>
        </p:nvSpPr>
        <p:spPr>
          <a:xfrm>
            <a:off x="470260" y="554501"/>
            <a:ext cx="125386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Overview</a:t>
            </a:r>
          </a:p>
        </p:txBody>
      </p:sp>
      <p:sp>
        <p:nvSpPr>
          <p:cNvPr id="3" name="TextBox 2">
            <a:extLst>
              <a:ext uri="{FF2B5EF4-FFF2-40B4-BE49-F238E27FC236}">
                <a16:creationId xmlns:a16="http://schemas.microsoft.com/office/drawing/2014/main" id="{390BF51C-1ED7-C19A-9AD2-3B8FD943F2F4}"/>
              </a:ext>
            </a:extLst>
          </p:cNvPr>
          <p:cNvSpPr txBox="1"/>
          <p:nvPr/>
        </p:nvSpPr>
        <p:spPr>
          <a:xfrm>
            <a:off x="537600" y="1189999"/>
            <a:ext cx="8823159" cy="2862322"/>
          </a:xfrm>
          <a:prstGeom prst="rect">
            <a:avLst/>
          </a:prstGeom>
          <a:noFill/>
        </p:spPr>
        <p:txBody>
          <a:bodyPr wrap="square">
            <a:sp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Two-agent chat</a:t>
            </a:r>
            <a:r>
              <a:rPr lang="en-US" dirty="0">
                <a:latin typeface="Arial" panose="020B0604020202020204" pitchFamily="34" charset="0"/>
                <a:cs typeface="Arial" panose="020B0604020202020204" pitchFamily="34" charset="0"/>
              </a:rPr>
              <a:t>: The simplest form of conversation pattern where two agents chat back-and-forth with each other.</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Sequential chat: </a:t>
            </a:r>
            <a:r>
              <a:rPr lang="en-US" dirty="0">
                <a:latin typeface="Arial" panose="020B0604020202020204" pitchFamily="34" charset="0"/>
                <a:cs typeface="Arial" panose="020B0604020202020204" pitchFamily="34" charset="0"/>
              </a:rPr>
              <a:t>A sequence of chats, each between two agents, chained together by a carryover mechanism (which brings the summary of the previous chat to the context of the next chat). Useful for simple sequential workflows.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Group chat: </a:t>
            </a:r>
            <a:r>
              <a:rPr lang="en-US" dirty="0">
                <a:latin typeface="Arial" panose="020B0604020202020204" pitchFamily="34" charset="0"/>
                <a:cs typeface="Arial" panose="020B0604020202020204" pitchFamily="34" charset="0"/>
              </a:rPr>
              <a:t>A chat between more than two agents with options on how agents are selected.</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472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7E133A-DAF6-6494-9694-8F397D58EE97}"/>
              </a:ext>
            </a:extLst>
          </p:cNvPr>
          <p:cNvSpPr txBox="1"/>
          <p:nvPr/>
        </p:nvSpPr>
        <p:spPr>
          <a:xfrm>
            <a:off x="470260" y="554501"/>
            <a:ext cx="199497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Two Agent Chat</a:t>
            </a:r>
          </a:p>
        </p:txBody>
      </p:sp>
      <p:cxnSp>
        <p:nvCxnSpPr>
          <p:cNvPr id="3" name="Straight Connector 2">
            <a:extLst>
              <a:ext uri="{FF2B5EF4-FFF2-40B4-BE49-F238E27FC236}">
                <a16:creationId xmlns:a16="http://schemas.microsoft.com/office/drawing/2014/main" id="{7981C240-F52D-681E-FB35-D65685C6F15C}"/>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BAC843C-6D4D-A81A-CC0C-D164D008B1BF}"/>
              </a:ext>
            </a:extLst>
          </p:cNvPr>
          <p:cNvSpPr txBox="1"/>
          <p:nvPr/>
        </p:nvSpPr>
        <p:spPr>
          <a:xfrm>
            <a:off x="537600" y="2271038"/>
            <a:ext cx="8823159" cy="456472"/>
          </a:xfrm>
          <a:prstGeom prst="rect">
            <a:avLst/>
          </a:prstGeom>
          <a:noFill/>
        </p:spPr>
        <p:txBody>
          <a:bodyPr wrap="square">
            <a:spAutoFit/>
          </a:bodyPr>
          <a:lstStyle/>
          <a:p>
            <a:pPr algn="l">
              <a:lnSpc>
                <a:spcPct val="150000"/>
              </a:lnSpc>
            </a:pPr>
            <a:r>
              <a:rPr lang="en-US" b="0" i="0" dirty="0">
                <a:solidFill>
                  <a:srgbClr val="FF0000"/>
                </a:solidFill>
                <a:effectLst/>
                <a:latin typeface="Arial" panose="020B0604020202020204" pitchFamily="34" charset="0"/>
                <a:cs typeface="Arial" panose="020B0604020202020204" pitchFamily="34" charset="0"/>
              </a:rPr>
              <a:t>Notebook 3&amp;4: Build a simple two-agent chat between two agents.</a:t>
            </a:r>
            <a:endParaRPr lang="en-US" dirty="0">
              <a:solidFill>
                <a:srgbClr val="FF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31A97E6-4966-1B13-03FF-AB83095B4311}"/>
              </a:ext>
            </a:extLst>
          </p:cNvPr>
          <p:cNvSpPr txBox="1"/>
          <p:nvPr/>
        </p:nvSpPr>
        <p:spPr>
          <a:xfrm>
            <a:off x="537600" y="1122121"/>
            <a:ext cx="8823159" cy="87197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effectLst/>
                <a:latin typeface="Arial" panose="020B0604020202020204" pitchFamily="34" charset="0"/>
                <a:cs typeface="Arial" panose="020B0604020202020204" pitchFamily="34" charset="0"/>
              </a:rPr>
              <a:t>Two-agent chat is the simplest form of a conversation pattern. </a:t>
            </a:r>
            <a:endParaRPr lang="en-US" dirty="0">
              <a:latin typeface="Arial" panose="020B0604020202020204" pitchFamily="34" charset="0"/>
              <a:cs typeface="Arial" panose="020B0604020202020204" pitchFamily="34" charset="0"/>
            </a:endParaRP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Start a two-agent chat using the </a:t>
            </a:r>
            <a:r>
              <a:rPr lang="en-US" dirty="0" err="1">
                <a:highlight>
                  <a:srgbClr val="C0C0C0"/>
                </a:highlight>
                <a:latin typeface="Arial" panose="020B0604020202020204" pitchFamily="34" charset="0"/>
                <a:cs typeface="Arial" panose="020B0604020202020204" pitchFamily="34" charset="0"/>
              </a:rPr>
              <a:t>initiate_chat</a:t>
            </a:r>
            <a:r>
              <a:rPr lang="en-US" dirty="0">
                <a:latin typeface="Arial" panose="020B0604020202020204" pitchFamily="34" charset="0"/>
                <a:cs typeface="Arial" panose="020B0604020202020204" pitchFamily="34" charset="0"/>
              </a:rPr>
              <a:t> of every </a:t>
            </a:r>
            <a:r>
              <a:rPr lang="en-US" dirty="0" err="1">
                <a:highlight>
                  <a:srgbClr val="C0C0C0"/>
                </a:highlight>
                <a:latin typeface="Arial" panose="020B0604020202020204" pitchFamily="34" charset="0"/>
                <a:cs typeface="Arial" panose="020B0604020202020204" pitchFamily="34" charset="0"/>
              </a:rPr>
              <a:t>ConversableAgent</a:t>
            </a:r>
            <a:r>
              <a:rPr lang="en-US" dirty="0">
                <a:latin typeface="Arial" panose="020B0604020202020204" pitchFamily="34" charset="0"/>
                <a:cs typeface="Arial" panose="020B0604020202020204" pitchFamily="34" charset="0"/>
              </a:rPr>
              <a:t> agent</a:t>
            </a:r>
          </a:p>
        </p:txBody>
      </p:sp>
      <p:sp>
        <p:nvSpPr>
          <p:cNvPr id="8" name="TextBox 7">
            <a:extLst>
              <a:ext uri="{FF2B5EF4-FFF2-40B4-BE49-F238E27FC236}">
                <a16:creationId xmlns:a16="http://schemas.microsoft.com/office/drawing/2014/main" id="{B7AB4221-D318-9C47-B5C1-A83B03AC9057}"/>
              </a:ext>
            </a:extLst>
          </p:cNvPr>
          <p:cNvSpPr txBox="1"/>
          <p:nvPr/>
        </p:nvSpPr>
        <p:spPr>
          <a:xfrm>
            <a:off x="537601" y="2776221"/>
            <a:ext cx="4237600" cy="1287468"/>
          </a:xfrm>
          <a:prstGeom prst="rect">
            <a:avLst/>
          </a:prstGeom>
          <a:noFill/>
        </p:spPr>
        <p:txBody>
          <a:bodyPr wrap="square">
            <a:spAutoFit/>
          </a:bodyPr>
          <a:lstStyle/>
          <a:p>
            <a:pPr algn="l">
              <a:lnSpc>
                <a:spcPct val="150000"/>
              </a:lnSpc>
            </a:pPr>
            <a:r>
              <a:rPr lang="en-US" dirty="0">
                <a:latin typeface="Arial" panose="020B0604020202020204" pitchFamily="34" charset="0"/>
                <a:cs typeface="Arial" panose="020B0604020202020204" pitchFamily="34" charset="0"/>
              </a:rPr>
              <a:t>We learn how the </a:t>
            </a:r>
            <a:r>
              <a:rPr lang="en-US" dirty="0" err="1">
                <a:highlight>
                  <a:srgbClr val="C0C0C0"/>
                </a:highlight>
                <a:latin typeface="Arial" panose="020B0604020202020204" pitchFamily="34" charset="0"/>
                <a:cs typeface="Arial" panose="020B0604020202020204" pitchFamily="34" charset="0"/>
              </a:rPr>
              <a:t>summay_method</a:t>
            </a:r>
            <a:r>
              <a:rPr lang="en-US" dirty="0">
                <a:highlight>
                  <a:srgbClr val="C0C0C0"/>
                </a:highligh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parameter of the </a:t>
            </a:r>
            <a:r>
              <a:rPr lang="en-US" dirty="0" err="1">
                <a:highlight>
                  <a:srgbClr val="C0C0C0"/>
                </a:highlight>
                <a:latin typeface="Arial" panose="020B0604020202020204" pitchFamily="34" charset="0"/>
                <a:cs typeface="Arial" panose="020B0604020202020204" pitchFamily="34" charset="0"/>
              </a:rPr>
              <a:t>initiate_chat</a:t>
            </a:r>
            <a:r>
              <a:rPr lang="en-US" dirty="0">
                <a:latin typeface="Arial" panose="020B0604020202020204" pitchFamily="34" charset="0"/>
                <a:cs typeface="Arial" panose="020B0604020202020204" pitchFamily="34" charset="0"/>
              </a:rPr>
              <a:t>  works in summarizing the history of the chat.</a:t>
            </a:r>
          </a:p>
        </p:txBody>
      </p:sp>
      <p:pic>
        <p:nvPicPr>
          <p:cNvPr id="8194" name="Picture 2" descr="Two-agent chat">
            <a:extLst>
              <a:ext uri="{FF2B5EF4-FFF2-40B4-BE49-F238E27FC236}">
                <a16:creationId xmlns:a16="http://schemas.microsoft.com/office/drawing/2014/main" id="{F10C330E-8280-5473-BA49-4ACAB1C91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5201" y="2827020"/>
            <a:ext cx="7107298" cy="341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44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5310E0-877D-0A59-4D21-3A9CA17E217C}"/>
              </a:ext>
            </a:extLst>
          </p:cNvPr>
          <p:cNvPicPr>
            <a:picLocks noChangeAspect="1"/>
          </p:cNvPicPr>
          <p:nvPr/>
        </p:nvPicPr>
        <p:blipFill>
          <a:blip r:embed="rId2"/>
          <a:stretch>
            <a:fillRect/>
          </a:stretch>
        </p:blipFill>
        <p:spPr>
          <a:xfrm>
            <a:off x="343693" y="1141625"/>
            <a:ext cx="5240307" cy="2307336"/>
          </a:xfrm>
          <a:prstGeom prst="rect">
            <a:avLst/>
          </a:prstGeom>
        </p:spPr>
      </p:pic>
      <p:pic>
        <p:nvPicPr>
          <p:cNvPr id="6" name="Picture 5">
            <a:extLst>
              <a:ext uri="{FF2B5EF4-FFF2-40B4-BE49-F238E27FC236}">
                <a16:creationId xmlns:a16="http://schemas.microsoft.com/office/drawing/2014/main" id="{4DB46D51-722A-56A5-832C-814041410CAA}"/>
              </a:ext>
            </a:extLst>
          </p:cNvPr>
          <p:cNvPicPr>
            <a:picLocks noChangeAspect="1"/>
          </p:cNvPicPr>
          <p:nvPr/>
        </p:nvPicPr>
        <p:blipFill>
          <a:blip r:embed="rId3"/>
          <a:stretch>
            <a:fillRect/>
          </a:stretch>
        </p:blipFill>
        <p:spPr>
          <a:xfrm>
            <a:off x="343693" y="3962399"/>
            <a:ext cx="5459734" cy="1996075"/>
          </a:xfrm>
          <a:prstGeom prst="rect">
            <a:avLst/>
          </a:prstGeom>
        </p:spPr>
      </p:pic>
      <p:pic>
        <p:nvPicPr>
          <p:cNvPr id="7" name="Picture 6">
            <a:extLst>
              <a:ext uri="{FF2B5EF4-FFF2-40B4-BE49-F238E27FC236}">
                <a16:creationId xmlns:a16="http://schemas.microsoft.com/office/drawing/2014/main" id="{50ED1B69-E5E3-7B88-DBB1-DC5E0979C9A3}"/>
              </a:ext>
            </a:extLst>
          </p:cNvPr>
          <p:cNvPicPr>
            <a:picLocks noChangeAspect="1"/>
          </p:cNvPicPr>
          <p:nvPr/>
        </p:nvPicPr>
        <p:blipFill>
          <a:blip r:embed="rId4"/>
          <a:stretch>
            <a:fillRect/>
          </a:stretch>
        </p:blipFill>
        <p:spPr>
          <a:xfrm>
            <a:off x="6087531" y="1141625"/>
            <a:ext cx="5768340" cy="2307336"/>
          </a:xfrm>
          <a:prstGeom prst="rect">
            <a:avLst/>
          </a:prstGeom>
        </p:spPr>
      </p:pic>
      <p:pic>
        <p:nvPicPr>
          <p:cNvPr id="10" name="Picture 9">
            <a:extLst>
              <a:ext uri="{FF2B5EF4-FFF2-40B4-BE49-F238E27FC236}">
                <a16:creationId xmlns:a16="http://schemas.microsoft.com/office/drawing/2014/main" id="{83BCCA26-0449-DC14-AB30-9B8E90B61752}"/>
              </a:ext>
            </a:extLst>
          </p:cNvPr>
          <p:cNvPicPr>
            <a:picLocks noChangeAspect="1"/>
          </p:cNvPicPr>
          <p:nvPr/>
        </p:nvPicPr>
        <p:blipFill>
          <a:blip r:embed="rId5"/>
          <a:stretch>
            <a:fillRect/>
          </a:stretch>
        </p:blipFill>
        <p:spPr>
          <a:xfrm>
            <a:off x="6495201" y="3583793"/>
            <a:ext cx="4953000" cy="2753285"/>
          </a:xfrm>
          <a:prstGeom prst="rect">
            <a:avLst/>
          </a:prstGeom>
        </p:spPr>
      </p:pic>
    </p:spTree>
    <p:extLst>
      <p:ext uri="{BB962C8B-B14F-4D97-AF65-F5344CB8AC3E}">
        <p14:creationId xmlns:p14="http://schemas.microsoft.com/office/powerpoint/2010/main" val="1930146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7E133A-DAF6-6494-9694-8F397D58EE97}"/>
              </a:ext>
            </a:extLst>
          </p:cNvPr>
          <p:cNvSpPr txBox="1"/>
          <p:nvPr/>
        </p:nvSpPr>
        <p:spPr>
          <a:xfrm>
            <a:off x="470260" y="554501"/>
            <a:ext cx="201048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Sequential Chat</a:t>
            </a:r>
          </a:p>
        </p:txBody>
      </p:sp>
      <p:cxnSp>
        <p:nvCxnSpPr>
          <p:cNvPr id="3" name="Straight Connector 2">
            <a:extLst>
              <a:ext uri="{FF2B5EF4-FFF2-40B4-BE49-F238E27FC236}">
                <a16:creationId xmlns:a16="http://schemas.microsoft.com/office/drawing/2014/main" id="{7981C240-F52D-681E-FB35-D65685C6F15C}"/>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B31A97E6-4966-1B13-03FF-AB83095B4311}"/>
              </a:ext>
            </a:extLst>
          </p:cNvPr>
          <p:cNvSpPr txBox="1"/>
          <p:nvPr/>
        </p:nvSpPr>
        <p:spPr>
          <a:xfrm>
            <a:off x="537600" y="1122121"/>
            <a:ext cx="11485067" cy="1703030"/>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effectLst/>
                <a:latin typeface="Arial" panose="020B0604020202020204" pitchFamily="34" charset="0"/>
                <a:cs typeface="Arial" panose="020B0604020202020204" pitchFamily="34" charset="0"/>
              </a:rPr>
              <a:t>A sequence of chats between two agents</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Useful for complex tasks that can be broken down into interdependent sub-tasks.</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chats are chained together by a mechanism called </a:t>
            </a:r>
            <a:r>
              <a:rPr lang="en-US" i="1" dirty="0">
                <a:latin typeface="Arial" panose="020B0604020202020204" pitchFamily="34" charset="0"/>
                <a:cs typeface="Arial" panose="020B0604020202020204" pitchFamily="34" charset="0"/>
              </a:rPr>
              <a:t>carryover.</a:t>
            </a:r>
          </a:p>
          <a:p>
            <a:pPr marL="742950" lvl="1" indent="-285750">
              <a:lnSpc>
                <a:spcPct val="150000"/>
              </a:lnSpc>
              <a:buFont typeface="Arial" panose="020B0604020202020204" pitchFamily="34" charset="0"/>
              <a:buChar char="•"/>
            </a:pPr>
            <a:r>
              <a:rPr lang="en-US" i="1" dirty="0">
                <a:latin typeface="Arial" panose="020B0604020202020204" pitchFamily="34" charset="0"/>
                <a:cs typeface="Arial" panose="020B0604020202020204" pitchFamily="34" charset="0"/>
              </a:rPr>
              <a:t>The summary of the conversation between two agents becomes a carryover for the next two-agent chat</a:t>
            </a:r>
          </a:p>
        </p:txBody>
      </p:sp>
      <p:pic>
        <p:nvPicPr>
          <p:cNvPr id="9218" name="Picture 2" descr="initiate_chats">
            <a:extLst>
              <a:ext uri="{FF2B5EF4-FFF2-40B4-BE49-F238E27FC236}">
                <a16:creationId xmlns:a16="http://schemas.microsoft.com/office/drawing/2014/main" id="{B762D1E8-C8B5-881E-F673-71465062F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2857338"/>
            <a:ext cx="7800537" cy="375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856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7E133A-DAF6-6494-9694-8F397D58EE97}"/>
              </a:ext>
            </a:extLst>
          </p:cNvPr>
          <p:cNvSpPr txBox="1"/>
          <p:nvPr/>
        </p:nvSpPr>
        <p:spPr>
          <a:xfrm>
            <a:off x="470260" y="554501"/>
            <a:ext cx="201048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Sequential Chat</a:t>
            </a:r>
          </a:p>
        </p:txBody>
      </p:sp>
      <p:cxnSp>
        <p:nvCxnSpPr>
          <p:cNvPr id="3" name="Straight Connector 2">
            <a:extLst>
              <a:ext uri="{FF2B5EF4-FFF2-40B4-BE49-F238E27FC236}">
                <a16:creationId xmlns:a16="http://schemas.microsoft.com/office/drawing/2014/main" id="{7981C240-F52D-681E-FB35-D65685C6F15C}"/>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34F813C-268D-F426-2191-E7190A73BE07}"/>
              </a:ext>
            </a:extLst>
          </p:cNvPr>
          <p:cNvSpPr txBox="1"/>
          <p:nvPr/>
        </p:nvSpPr>
        <p:spPr>
          <a:xfrm>
            <a:off x="537600" y="3437467"/>
            <a:ext cx="8823159" cy="456472"/>
          </a:xfrm>
          <a:prstGeom prst="rect">
            <a:avLst/>
          </a:prstGeom>
          <a:noFill/>
        </p:spPr>
        <p:txBody>
          <a:bodyPr wrap="square">
            <a:spAutoFit/>
          </a:bodyPr>
          <a:lstStyle/>
          <a:p>
            <a:pPr algn="l">
              <a:lnSpc>
                <a:spcPct val="150000"/>
              </a:lnSpc>
            </a:pPr>
            <a:r>
              <a:rPr lang="en-US" b="0" i="0" dirty="0">
                <a:solidFill>
                  <a:srgbClr val="FF0000"/>
                </a:solidFill>
                <a:effectLst/>
                <a:latin typeface="Arial" panose="020B0604020202020204" pitchFamily="34" charset="0"/>
                <a:cs typeface="Arial" panose="020B0604020202020204" pitchFamily="34" charset="0"/>
              </a:rPr>
              <a:t>Notebook 5: Build a sequential chat</a:t>
            </a:r>
            <a:endParaRPr lang="en-US" dirty="0">
              <a:solidFill>
                <a:srgbClr val="FF0000"/>
              </a:solidFill>
              <a:latin typeface="Arial" panose="020B0604020202020204" pitchFamily="34" charset="0"/>
              <a:cs typeface="Arial" panose="020B0604020202020204" pitchFamily="34" charset="0"/>
            </a:endParaRPr>
          </a:p>
        </p:txBody>
      </p:sp>
      <p:pic>
        <p:nvPicPr>
          <p:cNvPr id="4" name="Picture 2" descr="initiate_chats">
            <a:extLst>
              <a:ext uri="{FF2B5EF4-FFF2-40B4-BE49-F238E27FC236}">
                <a16:creationId xmlns:a16="http://schemas.microsoft.com/office/drawing/2014/main" id="{A85796C6-8B74-9533-B34B-746C331A2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451" y="2827783"/>
            <a:ext cx="6740551" cy="32412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3F5417-8F7E-F855-8A5B-CD39535A7127}"/>
              </a:ext>
            </a:extLst>
          </p:cNvPr>
          <p:cNvSpPr txBox="1"/>
          <p:nvPr/>
        </p:nvSpPr>
        <p:spPr>
          <a:xfrm>
            <a:off x="537600" y="1122121"/>
            <a:ext cx="8823159" cy="1287468"/>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Notes:</a:t>
            </a:r>
          </a:p>
          <a:p>
            <a:pPr marL="742950" lvl="1"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Carryover accumulates as the conversation moves forward, so each subsequent chat starts with all the carryovers from previous chats. </a:t>
            </a:r>
          </a:p>
        </p:txBody>
      </p:sp>
    </p:spTree>
    <p:extLst>
      <p:ext uri="{BB962C8B-B14F-4D97-AF65-F5344CB8AC3E}">
        <p14:creationId xmlns:p14="http://schemas.microsoft.com/office/powerpoint/2010/main" val="1869699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8AC538-BF21-CB9C-EB43-079AD685A67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17E133A-DAF6-6494-9694-8F397D58EE97}"/>
              </a:ext>
            </a:extLst>
          </p:cNvPr>
          <p:cNvSpPr txBox="1"/>
          <p:nvPr/>
        </p:nvSpPr>
        <p:spPr>
          <a:xfrm>
            <a:off x="470260" y="554501"/>
            <a:ext cx="145103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Group chat</a:t>
            </a:r>
          </a:p>
        </p:txBody>
      </p:sp>
      <p:sp>
        <p:nvSpPr>
          <p:cNvPr id="9" name="TextBox 8">
            <a:extLst>
              <a:ext uri="{FF2B5EF4-FFF2-40B4-BE49-F238E27FC236}">
                <a16:creationId xmlns:a16="http://schemas.microsoft.com/office/drawing/2014/main" id="{EFF0D74F-21DD-CA38-A798-9B91750741D9}"/>
              </a:ext>
            </a:extLst>
          </p:cNvPr>
          <p:cNvSpPr txBox="1"/>
          <p:nvPr/>
        </p:nvSpPr>
        <p:spPr>
          <a:xfrm>
            <a:off x="537600" y="1443841"/>
            <a:ext cx="8758800" cy="3970318"/>
          </a:xfrm>
          <a:prstGeom prst="rect">
            <a:avLst/>
          </a:prstGeom>
          <a:noFill/>
        </p:spPr>
        <p:txBody>
          <a:bodyPr wrap="square">
            <a:spAutoFit/>
          </a:bodyPr>
          <a:lstStyle/>
          <a:p>
            <a:pPr marL="285750" indent="-285750">
              <a:buFont typeface="Wingdings" pitchFamily="2" charset="2"/>
              <a:buChar char="Ø"/>
            </a:pPr>
            <a:r>
              <a:rPr lang="en-US" dirty="0">
                <a:latin typeface="Arial" panose="020B0604020202020204" pitchFamily="34" charset="0"/>
                <a:cs typeface="Arial" panose="020B0604020202020204" pitchFamily="34" charset="0"/>
              </a:rPr>
              <a:t>Specialized expertise: Each agent can focus on what is does best, creating a team of specialists</a:t>
            </a:r>
          </a:p>
          <a:p>
            <a:pPr marL="285750" indent="-285750">
              <a:buFont typeface="Wingdings"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itchFamily="2" charset="2"/>
              <a:buChar char="Ø"/>
            </a:pPr>
            <a:r>
              <a:rPr lang="en-US" dirty="0">
                <a:latin typeface="Arial" panose="020B0604020202020204" pitchFamily="34" charset="0"/>
                <a:cs typeface="Arial" panose="020B0604020202020204" pitchFamily="34" charset="0"/>
              </a:rPr>
              <a:t>Dynamic collaboration: Agents can interact with each other and respond to new information as it emerges</a:t>
            </a:r>
          </a:p>
          <a:p>
            <a:pPr marL="285750" indent="-285750">
              <a:buFont typeface="Wingdings"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itchFamily="2" charset="2"/>
              <a:buChar char="Ø"/>
            </a:pPr>
            <a:r>
              <a:rPr lang="en-US" dirty="0">
                <a:latin typeface="Arial" panose="020B0604020202020204" pitchFamily="34" charset="0"/>
                <a:cs typeface="Arial" panose="020B0604020202020204" pitchFamily="34" charset="0"/>
              </a:rPr>
              <a:t>Flexible handoffs: Control can move between agents based on context, conversation state, or explicit directions</a:t>
            </a:r>
          </a:p>
          <a:p>
            <a:pPr marL="285750" indent="-285750">
              <a:buFont typeface="Wingdings"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itchFamily="2" charset="2"/>
              <a:buChar char="Ø"/>
            </a:pPr>
            <a:r>
              <a:rPr lang="en-US" dirty="0">
                <a:latin typeface="Arial" panose="020B0604020202020204" pitchFamily="34" charset="0"/>
                <a:cs typeface="Arial" panose="020B0604020202020204" pitchFamily="34" charset="0"/>
              </a:rPr>
              <a:t>Shared context: All agents work within the same conversation context, </a:t>
            </a:r>
            <a:r>
              <a:rPr lang="en-US" dirty="0" err="1">
                <a:latin typeface="Arial" panose="020B0604020202020204" pitchFamily="34" charset="0"/>
                <a:cs typeface="Arial" panose="020B0604020202020204" pitchFamily="34" charset="0"/>
              </a:rPr>
              <a:t>maintening</a:t>
            </a:r>
            <a:r>
              <a:rPr lang="en-US" dirty="0">
                <a:latin typeface="Arial" panose="020B0604020202020204" pitchFamily="34" charset="0"/>
                <a:cs typeface="Arial" panose="020B0604020202020204" pitchFamily="34" charset="0"/>
              </a:rPr>
              <a:t> continuity</a:t>
            </a:r>
          </a:p>
          <a:p>
            <a:pPr marL="285750" indent="-285750">
              <a:buFont typeface="Wingdings"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itchFamily="2" charset="2"/>
              <a:buChar char="Ø"/>
            </a:pPr>
            <a:r>
              <a:rPr lang="en-US" dirty="0">
                <a:latin typeface="Arial" panose="020B0604020202020204" pitchFamily="34" charset="0"/>
                <a:cs typeface="Arial" panose="020B0604020202020204" pitchFamily="34" charset="0"/>
              </a:rPr>
              <a:t>Scalable complexity: Easily add new capabilities by introducing specialized agents rather that making existing agents more complex</a:t>
            </a:r>
          </a:p>
        </p:txBody>
      </p:sp>
    </p:spTree>
    <p:extLst>
      <p:ext uri="{BB962C8B-B14F-4D97-AF65-F5344CB8AC3E}">
        <p14:creationId xmlns:p14="http://schemas.microsoft.com/office/powerpoint/2010/main" val="3985074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8AC538-BF21-CB9C-EB43-079AD685A67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17E133A-DAF6-6494-9694-8F397D58EE97}"/>
              </a:ext>
            </a:extLst>
          </p:cNvPr>
          <p:cNvSpPr txBox="1"/>
          <p:nvPr/>
        </p:nvSpPr>
        <p:spPr>
          <a:xfrm>
            <a:off x="470260" y="554501"/>
            <a:ext cx="145103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Group chat</a:t>
            </a:r>
          </a:p>
        </p:txBody>
      </p:sp>
      <p:sp>
        <p:nvSpPr>
          <p:cNvPr id="7" name="TextBox 6">
            <a:extLst>
              <a:ext uri="{FF2B5EF4-FFF2-40B4-BE49-F238E27FC236}">
                <a16:creationId xmlns:a16="http://schemas.microsoft.com/office/drawing/2014/main" id="{B420BB97-2801-079A-2B2E-A27BEA37B70A}"/>
              </a:ext>
            </a:extLst>
          </p:cNvPr>
          <p:cNvSpPr txBox="1"/>
          <p:nvPr/>
        </p:nvSpPr>
        <p:spPr>
          <a:xfrm>
            <a:off x="537600" y="1169369"/>
            <a:ext cx="7563662" cy="1477328"/>
          </a:xfrm>
          <a:prstGeom prst="rect">
            <a:avLst/>
          </a:prstGeom>
          <a:noFill/>
        </p:spPr>
        <p:txBody>
          <a:bodyPr wrap="square">
            <a:spAutoFit/>
          </a:bodyPr>
          <a:lstStyle/>
          <a:p>
            <a:pPr algn="l"/>
            <a:r>
              <a:rPr lang="en-US" b="0" i="0" dirty="0">
                <a:effectLst/>
                <a:latin typeface="Arial" panose="020B0604020202020204" pitchFamily="34" charset="0"/>
                <a:cs typeface="Arial" panose="020B0604020202020204" pitchFamily="34" charset="0"/>
              </a:rPr>
              <a:t>Implementing a group chat in AG2 is a simple three-step process</a:t>
            </a:r>
          </a:p>
          <a:p>
            <a:pPr algn="l"/>
            <a:endParaRPr lang="en-US" b="0" i="0" dirty="0">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First, build the </a:t>
            </a:r>
            <a:r>
              <a:rPr lang="en-US" b="1" i="0" dirty="0">
                <a:effectLst/>
                <a:latin typeface="Arial" panose="020B0604020202020204" pitchFamily="34" charset="0"/>
                <a:cs typeface="Arial" panose="020B0604020202020204" pitchFamily="34" charset="0"/>
              </a:rPr>
              <a:t>agents</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Then, </a:t>
            </a:r>
            <a:r>
              <a:rPr lang="en-US" b="1" i="0" dirty="0">
                <a:effectLst/>
                <a:latin typeface="Arial" panose="020B0604020202020204" pitchFamily="34" charset="0"/>
                <a:cs typeface="Arial" panose="020B0604020202020204" pitchFamily="34" charset="0"/>
              </a:rPr>
              <a:t>create a pattern</a:t>
            </a:r>
            <a:r>
              <a:rPr lang="en-US" b="0" i="0" dirty="0">
                <a:effectLst/>
                <a:latin typeface="Arial" panose="020B0604020202020204" pitchFamily="34" charset="0"/>
                <a:cs typeface="Arial" panose="020B0604020202020204" pitchFamily="34" charset="0"/>
              </a:rPr>
              <a:t> that defines how agents will interact</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Finally, </a:t>
            </a:r>
            <a:r>
              <a:rPr lang="en-US" b="1" i="0" dirty="0">
                <a:effectLst/>
                <a:latin typeface="Arial" panose="020B0604020202020204" pitchFamily="34" charset="0"/>
                <a:cs typeface="Arial" panose="020B0604020202020204" pitchFamily="34" charset="0"/>
              </a:rPr>
              <a:t>initialize the group chat</a:t>
            </a:r>
            <a:r>
              <a:rPr lang="en-US" b="0" i="0" dirty="0">
                <a:effectLst/>
                <a:latin typeface="Arial" panose="020B0604020202020204" pitchFamily="34" charset="0"/>
                <a:cs typeface="Arial" panose="020B0604020202020204" pitchFamily="34" charset="0"/>
              </a:rPr>
              <a:t> using the pattern</a:t>
            </a:r>
          </a:p>
        </p:txBody>
      </p:sp>
    </p:spTree>
    <p:extLst>
      <p:ext uri="{BB962C8B-B14F-4D97-AF65-F5344CB8AC3E}">
        <p14:creationId xmlns:p14="http://schemas.microsoft.com/office/powerpoint/2010/main" val="3085601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8AC538-BF21-CB9C-EB43-079AD685A67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17E133A-DAF6-6494-9694-8F397D58EE97}"/>
              </a:ext>
            </a:extLst>
          </p:cNvPr>
          <p:cNvSpPr txBox="1"/>
          <p:nvPr/>
        </p:nvSpPr>
        <p:spPr>
          <a:xfrm>
            <a:off x="470260" y="554501"/>
            <a:ext cx="113845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Patterns</a:t>
            </a:r>
          </a:p>
        </p:txBody>
      </p:sp>
      <p:sp>
        <p:nvSpPr>
          <p:cNvPr id="3" name="TextBox 2">
            <a:extLst>
              <a:ext uri="{FF2B5EF4-FFF2-40B4-BE49-F238E27FC236}">
                <a16:creationId xmlns:a16="http://schemas.microsoft.com/office/drawing/2014/main" id="{6B0E1CA6-19E0-02CC-1A8C-B70B94CE4D6F}"/>
              </a:ext>
            </a:extLst>
          </p:cNvPr>
          <p:cNvSpPr txBox="1"/>
          <p:nvPr/>
        </p:nvSpPr>
        <p:spPr>
          <a:xfrm>
            <a:off x="470260" y="1191772"/>
            <a:ext cx="9732520" cy="3918958"/>
          </a:xfrm>
          <a:prstGeom prst="rect">
            <a:avLst/>
          </a:prstGeom>
          <a:noFill/>
        </p:spPr>
        <p:txBody>
          <a:bodyPr wrap="square">
            <a:spAutoFit/>
          </a:bodyPr>
          <a:lstStyle/>
          <a:p>
            <a:pPr algn="l">
              <a:lnSpc>
                <a:spcPct val="150000"/>
              </a:lnSpc>
            </a:pPr>
            <a:r>
              <a:rPr lang="en-US" b="0" i="0" dirty="0">
                <a:effectLst/>
                <a:latin typeface="Arial" panose="020B0604020202020204" pitchFamily="34" charset="0"/>
                <a:cs typeface="Arial" panose="020B0604020202020204" pitchFamily="34" charset="0"/>
              </a:rPr>
              <a:t>The pattern defines the orchestration logic - which agents are involved, who speaks first, and how to transition between agents. </a:t>
            </a:r>
          </a:p>
          <a:p>
            <a:pPr algn="l">
              <a:lnSpc>
                <a:spcPct val="150000"/>
              </a:lnSpc>
            </a:pPr>
            <a:endParaRPr lang="en-US" b="0" i="0" dirty="0">
              <a:effectLst/>
              <a:latin typeface="Arial" panose="020B0604020202020204" pitchFamily="34" charset="0"/>
              <a:cs typeface="Arial" panose="020B0604020202020204" pitchFamily="34" charset="0"/>
            </a:endParaRPr>
          </a:p>
          <a:p>
            <a:pPr algn="l">
              <a:lnSpc>
                <a:spcPct val="150000"/>
              </a:lnSpc>
            </a:pPr>
            <a:r>
              <a:rPr lang="en-US" b="0" i="0" dirty="0">
                <a:effectLst/>
                <a:latin typeface="Arial" panose="020B0604020202020204" pitchFamily="34" charset="0"/>
                <a:cs typeface="Arial" panose="020B0604020202020204" pitchFamily="34" charset="0"/>
              </a:rPr>
              <a:t>AG2 provides several pre-defined patterns to choose from:</a:t>
            </a:r>
          </a:p>
          <a:p>
            <a:pPr marL="742950" lvl="1" indent="-285750">
              <a:buFont typeface="Arial" panose="020B0604020202020204" pitchFamily="34" charset="0"/>
              <a:buChar char="•"/>
            </a:pPr>
            <a:r>
              <a:rPr lang="en-US" b="1" i="0" dirty="0" err="1">
                <a:effectLst/>
                <a:latin typeface="Arial" panose="020B0604020202020204" pitchFamily="34" charset="0"/>
                <a:cs typeface="Arial" panose="020B0604020202020204" pitchFamily="34" charset="0"/>
              </a:rPr>
              <a:t>DefaultPattern</a:t>
            </a:r>
            <a:r>
              <a:rPr lang="en-US" b="0" i="0" dirty="0">
                <a:effectLst/>
                <a:latin typeface="Arial" panose="020B0604020202020204" pitchFamily="34" charset="0"/>
                <a:cs typeface="Arial" panose="020B0604020202020204" pitchFamily="34" charset="0"/>
              </a:rPr>
              <a:t>: A minimal pattern for simple agent interactions where the handoffs and transitions needs to be explicitly defined</a:t>
            </a:r>
          </a:p>
          <a:p>
            <a:pPr marL="742950" lvl="1" indent="-285750">
              <a:lnSpc>
                <a:spcPct val="150000"/>
              </a:lnSpc>
              <a:buFont typeface="Arial" panose="020B0604020202020204" pitchFamily="34" charset="0"/>
              <a:buChar char="•"/>
            </a:pPr>
            <a:r>
              <a:rPr lang="en-US" b="1" i="0" dirty="0" err="1">
                <a:effectLst/>
                <a:latin typeface="Arial" panose="020B0604020202020204" pitchFamily="34" charset="0"/>
                <a:cs typeface="Arial" panose="020B0604020202020204" pitchFamily="34" charset="0"/>
              </a:rPr>
              <a:t>AutoPattern</a:t>
            </a:r>
            <a:r>
              <a:rPr lang="en-US" b="0" i="0" dirty="0">
                <a:effectLst/>
                <a:latin typeface="Arial" panose="020B0604020202020204" pitchFamily="34" charset="0"/>
                <a:cs typeface="Arial" panose="020B0604020202020204" pitchFamily="34" charset="0"/>
              </a:rPr>
              <a:t>: Automatically selects the next speaker based on conversation context</a:t>
            </a:r>
          </a:p>
          <a:p>
            <a:pPr marL="742950" lvl="1" indent="-285750">
              <a:lnSpc>
                <a:spcPct val="150000"/>
              </a:lnSpc>
              <a:buFont typeface="Arial" panose="020B0604020202020204" pitchFamily="34" charset="0"/>
              <a:buChar char="•"/>
            </a:pPr>
            <a:r>
              <a:rPr lang="en-US" b="1" i="0" dirty="0" err="1">
                <a:effectLst/>
                <a:latin typeface="Arial" panose="020B0604020202020204" pitchFamily="34" charset="0"/>
                <a:cs typeface="Arial" panose="020B0604020202020204" pitchFamily="34" charset="0"/>
              </a:rPr>
              <a:t>RoundRobinPattern</a:t>
            </a:r>
            <a:r>
              <a:rPr lang="en-US" b="0" i="0" dirty="0">
                <a:effectLst/>
                <a:latin typeface="Arial" panose="020B0604020202020204" pitchFamily="34" charset="0"/>
                <a:cs typeface="Arial" panose="020B0604020202020204" pitchFamily="34" charset="0"/>
              </a:rPr>
              <a:t>: Agents speak in a defined sequence</a:t>
            </a:r>
          </a:p>
          <a:p>
            <a:pPr marL="742950" lvl="1" indent="-285750">
              <a:lnSpc>
                <a:spcPct val="150000"/>
              </a:lnSpc>
              <a:buFont typeface="Arial" panose="020B0604020202020204" pitchFamily="34" charset="0"/>
              <a:buChar char="•"/>
            </a:pPr>
            <a:r>
              <a:rPr lang="en-US" b="1" i="0" dirty="0" err="1">
                <a:effectLst/>
                <a:latin typeface="Arial" panose="020B0604020202020204" pitchFamily="34" charset="0"/>
                <a:cs typeface="Arial" panose="020B0604020202020204" pitchFamily="34" charset="0"/>
              </a:rPr>
              <a:t>RandomPattern</a:t>
            </a:r>
            <a:r>
              <a:rPr lang="en-US" b="0" i="0" dirty="0">
                <a:effectLst/>
                <a:latin typeface="Arial" panose="020B0604020202020204" pitchFamily="34" charset="0"/>
                <a:cs typeface="Arial" panose="020B0604020202020204" pitchFamily="34" charset="0"/>
              </a:rPr>
              <a:t>: Randomly selects the next speaker</a:t>
            </a:r>
          </a:p>
          <a:p>
            <a:pPr marL="742950" lvl="1" indent="-285750">
              <a:lnSpc>
                <a:spcPct val="150000"/>
              </a:lnSpc>
              <a:buFont typeface="Arial" panose="020B0604020202020204" pitchFamily="34" charset="0"/>
              <a:buChar char="•"/>
            </a:pPr>
            <a:r>
              <a:rPr lang="en-US" b="1" i="0" dirty="0" err="1">
                <a:effectLst/>
                <a:latin typeface="Arial" panose="020B0604020202020204" pitchFamily="34" charset="0"/>
                <a:cs typeface="Arial" panose="020B0604020202020204" pitchFamily="34" charset="0"/>
              </a:rPr>
              <a:t>ManualPattern</a:t>
            </a:r>
            <a:r>
              <a:rPr lang="en-US" b="0" i="0" dirty="0">
                <a:effectLst/>
                <a:latin typeface="Arial" panose="020B0604020202020204" pitchFamily="34" charset="0"/>
                <a:cs typeface="Arial" panose="020B0604020202020204" pitchFamily="34" charset="0"/>
              </a:rPr>
              <a:t>: Allows human selection of the next speaker</a:t>
            </a:r>
          </a:p>
        </p:txBody>
      </p:sp>
      <p:sp>
        <p:nvSpPr>
          <p:cNvPr id="8" name="TextBox 7">
            <a:extLst>
              <a:ext uri="{FF2B5EF4-FFF2-40B4-BE49-F238E27FC236}">
                <a16:creationId xmlns:a16="http://schemas.microsoft.com/office/drawing/2014/main" id="{0B8F94E9-829F-C8AE-C501-59DF55B0E12F}"/>
              </a:ext>
            </a:extLst>
          </p:cNvPr>
          <p:cNvSpPr txBox="1"/>
          <p:nvPr/>
        </p:nvSpPr>
        <p:spPr>
          <a:xfrm>
            <a:off x="673767" y="5323330"/>
            <a:ext cx="10603833" cy="646331"/>
          </a:xfrm>
          <a:prstGeom prst="rect">
            <a:avLst/>
          </a:prstGeom>
          <a:noFill/>
        </p:spPr>
        <p:txBody>
          <a:bodyPr wrap="square">
            <a:spAutoFit/>
          </a:bodyPr>
          <a:lstStyle/>
          <a:p>
            <a:r>
              <a:rPr lang="en-US" b="0" i="0" dirty="0">
                <a:effectLst/>
                <a:latin typeface="Arial" panose="020B0604020202020204" pitchFamily="34" charset="0"/>
                <a:cs typeface="Arial" panose="020B0604020202020204" pitchFamily="34" charset="0"/>
              </a:rPr>
              <a:t>The easiest pattern to get started with is the </a:t>
            </a:r>
            <a:r>
              <a:rPr lang="en-US" b="1" i="0" dirty="0" err="1">
                <a:effectLst/>
                <a:latin typeface="Arial" panose="020B0604020202020204" pitchFamily="34" charset="0"/>
                <a:cs typeface="Arial" panose="020B0604020202020204" pitchFamily="34" charset="0"/>
              </a:rPr>
              <a:t>AutoPattern</a:t>
            </a:r>
            <a:r>
              <a:rPr lang="en-US" b="0" i="0" dirty="0">
                <a:effectLst/>
                <a:latin typeface="Arial" panose="020B0604020202020204" pitchFamily="34" charset="0"/>
                <a:cs typeface="Arial" panose="020B0604020202020204" pitchFamily="34" charset="0"/>
              </a:rPr>
              <a:t>, where a group manager agent automatically selects agents to speak by evaluating the messages in the chat and the descriptions of the agents.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1296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5B217C1-1829-5C44-40A4-76C5450B6874}"/>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639F0F1-68B4-C6D8-BE74-B5BBC98871C3}"/>
              </a:ext>
            </a:extLst>
          </p:cNvPr>
          <p:cNvSpPr txBox="1"/>
          <p:nvPr/>
        </p:nvSpPr>
        <p:spPr>
          <a:xfrm>
            <a:off x="470260" y="554501"/>
            <a:ext cx="282000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Pattern implementation</a:t>
            </a:r>
          </a:p>
        </p:txBody>
      </p:sp>
      <p:pic>
        <p:nvPicPr>
          <p:cNvPr id="2" name="Picture 1">
            <a:extLst>
              <a:ext uri="{FF2B5EF4-FFF2-40B4-BE49-F238E27FC236}">
                <a16:creationId xmlns:a16="http://schemas.microsoft.com/office/drawing/2014/main" id="{EF98E78B-6F5F-9A23-411E-14B28AC31C20}"/>
              </a:ext>
            </a:extLst>
          </p:cNvPr>
          <p:cNvPicPr>
            <a:picLocks noChangeAspect="1"/>
          </p:cNvPicPr>
          <p:nvPr/>
        </p:nvPicPr>
        <p:blipFill>
          <a:blip r:embed="rId2"/>
          <a:stretch>
            <a:fillRect/>
          </a:stretch>
        </p:blipFill>
        <p:spPr>
          <a:xfrm>
            <a:off x="2209800" y="1499868"/>
            <a:ext cx="7772400" cy="4803631"/>
          </a:xfrm>
          <a:prstGeom prst="rect">
            <a:avLst/>
          </a:prstGeom>
        </p:spPr>
      </p:pic>
    </p:spTree>
    <p:extLst>
      <p:ext uri="{BB962C8B-B14F-4D97-AF65-F5344CB8AC3E}">
        <p14:creationId xmlns:p14="http://schemas.microsoft.com/office/powerpoint/2010/main" val="3598713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CCC3E7-2ED4-2D18-51B3-5AF129CAB1ED}"/>
              </a:ext>
            </a:extLst>
          </p:cNvPr>
          <p:cNvSpPr txBox="1"/>
          <p:nvPr/>
        </p:nvSpPr>
        <p:spPr>
          <a:xfrm>
            <a:off x="537600" y="1068770"/>
            <a:ext cx="8823159" cy="456472"/>
          </a:xfrm>
          <a:prstGeom prst="rect">
            <a:avLst/>
          </a:prstGeom>
          <a:noFill/>
        </p:spPr>
        <p:txBody>
          <a:bodyPr wrap="square">
            <a:spAutoFit/>
          </a:bodyPr>
          <a:lstStyle/>
          <a:p>
            <a:pPr algn="l">
              <a:lnSpc>
                <a:spcPct val="150000"/>
              </a:lnSpc>
            </a:pPr>
            <a:r>
              <a:rPr lang="en-US" b="0" i="0" dirty="0">
                <a:solidFill>
                  <a:srgbClr val="FF0000"/>
                </a:solidFill>
                <a:effectLst/>
                <a:latin typeface="Arial" panose="020B0604020202020204" pitchFamily="34" charset="0"/>
                <a:cs typeface="Arial" panose="020B0604020202020204" pitchFamily="34" charset="0"/>
              </a:rPr>
              <a:t>In Notebook 6-9 we’ll see how to build a multi-agent system with </a:t>
            </a:r>
            <a:r>
              <a:rPr lang="en-US" b="0" i="0" dirty="0" err="1">
                <a:solidFill>
                  <a:srgbClr val="FF0000"/>
                </a:solidFill>
                <a:effectLst/>
                <a:latin typeface="Arial" panose="020B0604020202020204" pitchFamily="34" charset="0"/>
                <a:cs typeface="Arial" panose="020B0604020202020204" pitchFamily="34" charset="0"/>
              </a:rPr>
              <a:t>AutoPattern</a:t>
            </a:r>
            <a:r>
              <a:rPr lang="en-US" b="0" i="0" dirty="0">
                <a:solidFill>
                  <a:srgbClr val="FF0000"/>
                </a:solidFill>
                <a:effectLst/>
                <a:latin typeface="Arial" panose="020B0604020202020204" pitchFamily="34" charset="0"/>
                <a:cs typeface="Arial" panose="020B0604020202020204" pitchFamily="34" charset="0"/>
              </a:rPr>
              <a:t>.</a:t>
            </a:r>
          </a:p>
        </p:txBody>
      </p:sp>
      <p:cxnSp>
        <p:nvCxnSpPr>
          <p:cNvPr id="6" name="Straight Connector 5">
            <a:extLst>
              <a:ext uri="{FF2B5EF4-FFF2-40B4-BE49-F238E27FC236}">
                <a16:creationId xmlns:a16="http://schemas.microsoft.com/office/drawing/2014/main" id="{6E7C6851-F9A9-6755-84B0-0B50546FF8B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C381987-463E-164E-1D41-82A2703906D8}"/>
              </a:ext>
            </a:extLst>
          </p:cNvPr>
          <p:cNvSpPr txBox="1"/>
          <p:nvPr/>
        </p:nvSpPr>
        <p:spPr>
          <a:xfrm>
            <a:off x="470260" y="554501"/>
            <a:ext cx="586917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Agent Orchestration: Coordinating Multiple Agents</a:t>
            </a:r>
          </a:p>
        </p:txBody>
      </p:sp>
    </p:spTree>
    <p:extLst>
      <p:ext uri="{BB962C8B-B14F-4D97-AF65-F5344CB8AC3E}">
        <p14:creationId xmlns:p14="http://schemas.microsoft.com/office/powerpoint/2010/main" val="671952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CCC3E7-2ED4-2D18-51B3-5AF129CAB1ED}"/>
              </a:ext>
            </a:extLst>
          </p:cNvPr>
          <p:cNvSpPr txBox="1"/>
          <p:nvPr/>
        </p:nvSpPr>
        <p:spPr>
          <a:xfrm>
            <a:off x="537600" y="1068770"/>
            <a:ext cx="9639333" cy="189282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b="0" i="0" dirty="0">
                <a:effectLst/>
                <a:latin typeface="Arial" panose="020B0604020202020204" pitchFamily="34" charset="0"/>
                <a:cs typeface="Arial" panose="020B0604020202020204" pitchFamily="34" charset="0"/>
              </a:rPr>
              <a:t>Tools provide a structured way for agents to interact with the outside world. </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Think of tools as specialized functions that agents can choose to use when appropriate.</a:t>
            </a:r>
          </a:p>
          <a:p>
            <a:pPr algn="l"/>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With tools we provide AI with ability to generate its own data </a:t>
            </a:r>
            <a:r>
              <a:rPr lang="en-US" dirty="0">
                <a:latin typeface="Arial" panose="020B0604020202020204" pitchFamily="34" charset="0"/>
                <a:cs typeface="Arial" panose="020B0604020202020204" pitchFamily="34" charset="0"/>
              </a:rPr>
              <a:t>or r</a:t>
            </a:r>
            <a:r>
              <a:rPr lang="en-US" sz="1800" dirty="0">
                <a:latin typeface="Arial" panose="020B0604020202020204" pitchFamily="34" charset="0"/>
                <a:cs typeface="Arial" panose="020B0604020202020204" pitchFamily="34" charset="0"/>
              </a:rPr>
              <a:t>etrieve knowledge from different sources </a:t>
            </a:r>
          </a:p>
          <a:p>
            <a:pPr algn="l"/>
            <a:endParaRPr lang="en-US" b="0" i="0" dirty="0">
              <a:effectLst/>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6E7C6851-F9A9-6755-84B0-0B50546FF8B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C381987-463E-164E-1D41-82A2703906D8}"/>
              </a:ext>
            </a:extLst>
          </p:cNvPr>
          <p:cNvSpPr txBox="1"/>
          <p:nvPr/>
        </p:nvSpPr>
        <p:spPr>
          <a:xfrm>
            <a:off x="470260" y="554501"/>
            <a:ext cx="426341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Tools: Extending Agent Capabilities </a:t>
            </a:r>
          </a:p>
        </p:txBody>
      </p:sp>
      <p:sp>
        <p:nvSpPr>
          <p:cNvPr id="3" name="TextBox 2">
            <a:extLst>
              <a:ext uri="{FF2B5EF4-FFF2-40B4-BE49-F238E27FC236}">
                <a16:creationId xmlns:a16="http://schemas.microsoft.com/office/drawing/2014/main" id="{546FBC11-2225-BD86-BEF5-D309FFA6561E}"/>
              </a:ext>
            </a:extLst>
          </p:cNvPr>
          <p:cNvSpPr txBox="1"/>
          <p:nvPr/>
        </p:nvSpPr>
        <p:spPr>
          <a:xfrm>
            <a:off x="764066" y="3165102"/>
            <a:ext cx="5992334" cy="2031325"/>
          </a:xfrm>
          <a:prstGeom prst="rect">
            <a:avLst/>
          </a:prstGeom>
          <a:noFill/>
        </p:spPr>
        <p:txBody>
          <a:bodyPr wrap="square">
            <a:spAutoFit/>
          </a:bodyPr>
          <a:lstStyle/>
          <a:p>
            <a:pPr algn="l"/>
            <a:r>
              <a:rPr lang="en-US" b="0" i="0" dirty="0">
                <a:effectLst/>
                <a:latin typeface="Arial" panose="020B0604020202020204" pitchFamily="34" charset="0"/>
                <a:cs typeface="Arial" panose="020B0604020202020204" pitchFamily="34" charset="0"/>
              </a:rPr>
              <a:t>Tool usage in AG2 follows a two-step process:</a:t>
            </a:r>
          </a:p>
          <a:p>
            <a:pPr algn="l"/>
            <a:endParaRPr lang="en-US" b="0" i="0" dirty="0">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i="0" dirty="0">
                <a:effectLst/>
                <a:latin typeface="Arial" panose="020B0604020202020204" pitchFamily="34" charset="0"/>
                <a:cs typeface="Arial" panose="020B0604020202020204" pitchFamily="34" charset="0"/>
              </a:rPr>
              <a:t>Selection</a:t>
            </a:r>
            <a:r>
              <a:rPr lang="en-US" b="0" i="0" dirty="0">
                <a:effectLst/>
                <a:latin typeface="Arial" panose="020B0604020202020204" pitchFamily="34" charset="0"/>
                <a:cs typeface="Arial" panose="020B0604020202020204" pitchFamily="34" charset="0"/>
              </a:rPr>
              <a:t>: An agent (driven by its LLM) decides which tool is appropriate based on the given task</a:t>
            </a:r>
          </a:p>
          <a:p>
            <a:pPr algn="l"/>
            <a:endParaRPr lang="en-US" b="0" i="0" dirty="0">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b="1" i="0" dirty="0">
                <a:effectLst/>
                <a:latin typeface="Arial" panose="020B0604020202020204" pitchFamily="34" charset="0"/>
                <a:cs typeface="Arial" panose="020B0604020202020204" pitchFamily="34" charset="0"/>
              </a:rPr>
              <a:t>Execution</a:t>
            </a:r>
            <a:r>
              <a:rPr lang="en-US" b="0" i="0" dirty="0">
                <a:effectLst/>
                <a:latin typeface="Arial" panose="020B0604020202020204" pitchFamily="34" charset="0"/>
                <a:cs typeface="Arial" panose="020B0604020202020204" pitchFamily="34" charset="0"/>
              </a:rPr>
              <a:t>: A separate executor agent invokes the tool and returns the results</a:t>
            </a:r>
          </a:p>
        </p:txBody>
      </p:sp>
    </p:spTree>
    <p:extLst>
      <p:ext uri="{BB962C8B-B14F-4D97-AF65-F5344CB8AC3E}">
        <p14:creationId xmlns:p14="http://schemas.microsoft.com/office/powerpoint/2010/main" val="163743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28112B-1832-ACE2-F4B2-AD3EA1127233}"/>
              </a:ext>
            </a:extLst>
          </p:cNvPr>
          <p:cNvSpPr txBox="1"/>
          <p:nvPr/>
        </p:nvSpPr>
        <p:spPr>
          <a:xfrm>
            <a:off x="537600" y="1003732"/>
            <a:ext cx="7563662" cy="1754326"/>
          </a:xfrm>
          <a:prstGeom prst="rect">
            <a:avLst/>
          </a:prstGeom>
          <a:noFill/>
        </p:spPr>
        <p:txBody>
          <a:bodyPr wrap="square">
            <a:spAutoFit/>
          </a:bodyPr>
          <a:lstStyle/>
          <a:p>
            <a:pPr algn="l"/>
            <a:r>
              <a:rPr lang="en-US" dirty="0">
                <a:latin typeface="Arial" panose="020B0604020202020204" pitchFamily="34" charset="0"/>
                <a:cs typeface="Arial" panose="020B0604020202020204" pitchFamily="34" charset="0"/>
              </a:rPr>
              <a:t>Empowering</a:t>
            </a:r>
            <a:r>
              <a:rPr lang="en-US" b="0" i="0" dirty="0">
                <a:effectLst/>
                <a:latin typeface="Arial" panose="020B0604020202020204" pitchFamily="34" charset="0"/>
                <a:cs typeface="Arial" panose="020B0604020202020204" pitchFamily="34" charset="0"/>
              </a:rPr>
              <a:t> a group chat in AG2 with tools</a:t>
            </a:r>
          </a:p>
          <a:p>
            <a:pPr algn="l"/>
            <a:r>
              <a:rPr lang="en-US" b="0" i="0" dirty="0">
                <a:effectLst/>
                <a:latin typeface="Arial" panose="020B0604020202020204" pitchFamily="34" charset="0"/>
                <a:cs typeface="Arial" panose="020B0604020202020204" pitchFamily="34" charset="0"/>
              </a:rPr>
              <a:t> </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Define the tools</a:t>
            </a:r>
            <a:endParaRPr lang="en-US" b="0" i="0" dirty="0">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Then, b</a:t>
            </a:r>
            <a:r>
              <a:rPr lang="en-US" b="0" i="0" dirty="0">
                <a:effectLst/>
                <a:latin typeface="Arial" panose="020B0604020202020204" pitchFamily="34" charset="0"/>
                <a:cs typeface="Arial" panose="020B0604020202020204" pitchFamily="34" charset="0"/>
              </a:rPr>
              <a:t>uild the </a:t>
            </a:r>
            <a:r>
              <a:rPr lang="en-US" b="1" i="0" dirty="0">
                <a:effectLst/>
                <a:latin typeface="Arial" panose="020B0604020202020204" pitchFamily="34" charset="0"/>
                <a:cs typeface="Arial" panose="020B0604020202020204" pitchFamily="34" charset="0"/>
              </a:rPr>
              <a:t>agents </a:t>
            </a:r>
            <a:r>
              <a:rPr lang="en-US" i="0" dirty="0">
                <a:effectLst/>
                <a:latin typeface="Arial" panose="020B0604020202020204" pitchFamily="34" charset="0"/>
                <a:cs typeface="Arial" panose="020B0604020202020204" pitchFamily="34" charset="0"/>
              </a:rPr>
              <a:t>and assign the </a:t>
            </a:r>
            <a:r>
              <a:rPr lang="en-US" b="1" i="0" dirty="0">
                <a:effectLst/>
                <a:latin typeface="Arial" panose="020B0604020202020204" pitchFamily="34" charset="0"/>
                <a:cs typeface="Arial" panose="020B0604020202020204" pitchFamily="34" charset="0"/>
              </a:rPr>
              <a:t>tools</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Then, </a:t>
            </a:r>
            <a:r>
              <a:rPr lang="en-US" b="1" i="0" dirty="0">
                <a:effectLst/>
                <a:latin typeface="Arial" panose="020B0604020202020204" pitchFamily="34" charset="0"/>
                <a:cs typeface="Arial" panose="020B0604020202020204" pitchFamily="34" charset="0"/>
              </a:rPr>
              <a:t>create a pattern</a:t>
            </a:r>
            <a:r>
              <a:rPr lang="en-US" b="0" i="0" dirty="0">
                <a:effectLst/>
                <a:latin typeface="Arial" panose="020B0604020202020204" pitchFamily="34" charset="0"/>
                <a:cs typeface="Arial" panose="020B0604020202020204" pitchFamily="34" charset="0"/>
              </a:rPr>
              <a:t> that defines how agents will interact</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Finally, </a:t>
            </a:r>
            <a:r>
              <a:rPr lang="en-US" b="1" i="0" dirty="0">
                <a:effectLst/>
                <a:latin typeface="Arial" panose="020B0604020202020204" pitchFamily="34" charset="0"/>
                <a:cs typeface="Arial" panose="020B0604020202020204" pitchFamily="34" charset="0"/>
              </a:rPr>
              <a:t>initialize the group chat</a:t>
            </a:r>
            <a:r>
              <a:rPr lang="en-US" b="0" i="0" dirty="0">
                <a:effectLst/>
                <a:latin typeface="Arial" panose="020B0604020202020204" pitchFamily="34" charset="0"/>
                <a:cs typeface="Arial" panose="020B0604020202020204" pitchFamily="34" charset="0"/>
              </a:rPr>
              <a:t> using the pattern</a:t>
            </a:r>
          </a:p>
        </p:txBody>
      </p:sp>
      <p:cxnSp>
        <p:nvCxnSpPr>
          <p:cNvPr id="5" name="Straight Connector 4">
            <a:extLst>
              <a:ext uri="{FF2B5EF4-FFF2-40B4-BE49-F238E27FC236}">
                <a16:creationId xmlns:a16="http://schemas.microsoft.com/office/drawing/2014/main" id="{ED3C5E79-E074-DFCA-97FD-CCB131D32330}"/>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08AD462-3017-33C9-08F2-46ACAE71C30A}"/>
              </a:ext>
            </a:extLst>
          </p:cNvPr>
          <p:cNvSpPr txBox="1"/>
          <p:nvPr/>
        </p:nvSpPr>
        <p:spPr>
          <a:xfrm>
            <a:off x="470260" y="554501"/>
            <a:ext cx="475803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Enhancing multi-agent system with tools</a:t>
            </a:r>
          </a:p>
        </p:txBody>
      </p:sp>
      <p:pic>
        <p:nvPicPr>
          <p:cNvPr id="12" name="Picture 11">
            <a:extLst>
              <a:ext uri="{FF2B5EF4-FFF2-40B4-BE49-F238E27FC236}">
                <a16:creationId xmlns:a16="http://schemas.microsoft.com/office/drawing/2014/main" id="{87666187-779A-DCA4-1C53-34511B70CE83}"/>
              </a:ext>
            </a:extLst>
          </p:cNvPr>
          <p:cNvPicPr>
            <a:picLocks noChangeAspect="1"/>
          </p:cNvPicPr>
          <p:nvPr/>
        </p:nvPicPr>
        <p:blipFill>
          <a:blip r:embed="rId2"/>
          <a:stretch>
            <a:fillRect/>
          </a:stretch>
        </p:blipFill>
        <p:spPr>
          <a:xfrm>
            <a:off x="6173295" y="3087025"/>
            <a:ext cx="5548446" cy="3182568"/>
          </a:xfrm>
          <a:prstGeom prst="rect">
            <a:avLst/>
          </a:prstGeom>
        </p:spPr>
      </p:pic>
      <p:pic>
        <p:nvPicPr>
          <p:cNvPr id="13" name="Picture 12">
            <a:extLst>
              <a:ext uri="{FF2B5EF4-FFF2-40B4-BE49-F238E27FC236}">
                <a16:creationId xmlns:a16="http://schemas.microsoft.com/office/drawing/2014/main" id="{E4498BA4-762E-EF5B-8197-C01ECE0C91E4}"/>
              </a:ext>
            </a:extLst>
          </p:cNvPr>
          <p:cNvPicPr>
            <a:picLocks noChangeAspect="1"/>
          </p:cNvPicPr>
          <p:nvPr/>
        </p:nvPicPr>
        <p:blipFill>
          <a:blip r:embed="rId3"/>
          <a:stretch>
            <a:fillRect/>
          </a:stretch>
        </p:blipFill>
        <p:spPr>
          <a:xfrm>
            <a:off x="315524" y="3118623"/>
            <a:ext cx="5753982" cy="3117104"/>
          </a:xfrm>
          <a:prstGeom prst="rect">
            <a:avLst/>
          </a:prstGeom>
        </p:spPr>
      </p:pic>
    </p:spTree>
    <p:extLst>
      <p:ext uri="{BB962C8B-B14F-4D97-AF65-F5344CB8AC3E}">
        <p14:creationId xmlns:p14="http://schemas.microsoft.com/office/powerpoint/2010/main" val="3438215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CCC3E7-2ED4-2D18-51B3-5AF129CAB1ED}"/>
              </a:ext>
            </a:extLst>
          </p:cNvPr>
          <p:cNvSpPr txBox="1"/>
          <p:nvPr/>
        </p:nvSpPr>
        <p:spPr>
          <a:xfrm>
            <a:off x="673067" y="4252236"/>
            <a:ext cx="8823159" cy="871970"/>
          </a:xfrm>
          <a:prstGeom prst="rect">
            <a:avLst/>
          </a:prstGeom>
          <a:noFill/>
        </p:spPr>
        <p:txBody>
          <a:bodyPr wrap="square">
            <a:spAutoFit/>
          </a:bodyPr>
          <a:lstStyle/>
          <a:p>
            <a:pPr algn="l">
              <a:lnSpc>
                <a:spcPct val="150000"/>
              </a:lnSpc>
            </a:pPr>
            <a:r>
              <a:rPr lang="en-US" b="0" i="0" dirty="0">
                <a:solidFill>
                  <a:srgbClr val="FF0000"/>
                </a:solidFill>
                <a:effectLst/>
                <a:latin typeface="Arial" panose="020B0604020202020204" pitchFamily="34" charset="0"/>
                <a:cs typeface="Arial" panose="020B0604020202020204" pitchFamily="34" charset="0"/>
              </a:rPr>
              <a:t>In Notebook 10 we first create a multi-agent system for tech support.</a:t>
            </a:r>
          </a:p>
          <a:p>
            <a:pPr algn="l">
              <a:lnSpc>
                <a:spcPct val="150000"/>
              </a:lnSpc>
            </a:pPr>
            <a:r>
              <a:rPr lang="en-US" dirty="0">
                <a:solidFill>
                  <a:srgbClr val="FF0000"/>
                </a:solidFill>
                <a:latin typeface="Arial" panose="020B0604020202020204" pitchFamily="34" charset="0"/>
                <a:cs typeface="Arial" panose="020B0604020202020204" pitchFamily="34" charset="0"/>
              </a:rPr>
              <a:t>Then, in Notebook 11, </a:t>
            </a:r>
            <a:r>
              <a:rPr lang="en-US" b="0" i="0" dirty="0">
                <a:solidFill>
                  <a:srgbClr val="FF0000"/>
                </a:solidFill>
                <a:effectLst/>
                <a:latin typeface="Arial" panose="020B0604020202020204" pitchFamily="34" charset="0"/>
                <a:cs typeface="Arial" panose="020B0604020202020204" pitchFamily="34" charset="0"/>
              </a:rPr>
              <a:t>we’ll see how to add tools to our multi-agent system.</a:t>
            </a:r>
          </a:p>
        </p:txBody>
      </p:sp>
      <p:cxnSp>
        <p:nvCxnSpPr>
          <p:cNvPr id="6" name="Straight Connector 5">
            <a:extLst>
              <a:ext uri="{FF2B5EF4-FFF2-40B4-BE49-F238E27FC236}">
                <a16:creationId xmlns:a16="http://schemas.microsoft.com/office/drawing/2014/main" id="{6E7C6851-F9A9-6755-84B0-0B50546FF8B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4EB793E-34B6-34C5-DDD4-D10602EB4A62}"/>
              </a:ext>
            </a:extLst>
          </p:cNvPr>
          <p:cNvSpPr txBox="1"/>
          <p:nvPr/>
        </p:nvSpPr>
        <p:spPr>
          <a:xfrm>
            <a:off x="470260" y="554501"/>
            <a:ext cx="475803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Enhancing multi-agent system with tools</a:t>
            </a:r>
          </a:p>
        </p:txBody>
      </p:sp>
      <p:sp>
        <p:nvSpPr>
          <p:cNvPr id="3" name="TextBox 2">
            <a:extLst>
              <a:ext uri="{FF2B5EF4-FFF2-40B4-BE49-F238E27FC236}">
                <a16:creationId xmlns:a16="http://schemas.microsoft.com/office/drawing/2014/main" id="{9ADC2EA9-9052-274A-173B-D4BC41B1FB83}"/>
              </a:ext>
            </a:extLst>
          </p:cNvPr>
          <p:cNvSpPr txBox="1"/>
          <p:nvPr/>
        </p:nvSpPr>
        <p:spPr>
          <a:xfrm>
            <a:off x="537600" y="1049350"/>
            <a:ext cx="8823159" cy="456472"/>
          </a:xfrm>
          <a:prstGeom prst="rect">
            <a:avLst/>
          </a:prstGeom>
          <a:noFill/>
        </p:spPr>
        <p:txBody>
          <a:bodyPr wrap="square">
            <a:spAutoFit/>
          </a:bodyPr>
          <a:lstStyle/>
          <a:p>
            <a:pPr algn="l">
              <a:lnSpc>
                <a:spcPct val="150000"/>
              </a:lnSpc>
            </a:pPr>
            <a:r>
              <a:rPr lang="en-US" b="0" i="0" dirty="0">
                <a:effectLst/>
                <a:latin typeface="Arial" panose="020B0604020202020204" pitchFamily="34" charset="0"/>
                <a:cs typeface="Arial" panose="020B0604020202020204" pitchFamily="34" charset="0"/>
              </a:rPr>
              <a:t>Each tool function can return a </a:t>
            </a:r>
            <a:r>
              <a:rPr lang="en-US" b="0" i="0" dirty="0" err="1">
                <a:effectLst/>
                <a:highlight>
                  <a:srgbClr val="C0C0C0"/>
                </a:highlight>
                <a:latin typeface="Arial" panose="020B0604020202020204" pitchFamily="34" charset="0"/>
                <a:cs typeface="Arial" panose="020B0604020202020204" pitchFamily="34" charset="0"/>
              </a:rPr>
              <a:t>ReplyResult</a:t>
            </a:r>
            <a:endParaRPr lang="en-US" b="0" i="0" dirty="0">
              <a:effectLst/>
              <a:highlight>
                <a:srgbClr val="C0C0C0"/>
              </a:highligh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228DEBE-83D9-B43F-AA85-EA8CD98B1707}"/>
              </a:ext>
            </a:extLst>
          </p:cNvPr>
          <p:cNvPicPr>
            <a:picLocks noChangeAspect="1"/>
          </p:cNvPicPr>
          <p:nvPr/>
        </p:nvPicPr>
        <p:blipFill>
          <a:blip r:embed="rId2"/>
          <a:stretch>
            <a:fillRect/>
          </a:stretch>
        </p:blipFill>
        <p:spPr>
          <a:xfrm>
            <a:off x="978758" y="1768160"/>
            <a:ext cx="9978767" cy="1660840"/>
          </a:xfrm>
          <a:prstGeom prst="rect">
            <a:avLst/>
          </a:prstGeom>
        </p:spPr>
      </p:pic>
    </p:spTree>
    <p:extLst>
      <p:ext uri="{BB962C8B-B14F-4D97-AF65-F5344CB8AC3E}">
        <p14:creationId xmlns:p14="http://schemas.microsoft.com/office/powerpoint/2010/main" val="285753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BC7A271-2594-5F03-5CF9-F107DE629DB9}"/>
              </a:ext>
            </a:extLst>
          </p:cNvPr>
          <p:cNvSpPr txBox="1"/>
          <p:nvPr/>
        </p:nvSpPr>
        <p:spPr>
          <a:xfrm>
            <a:off x="470260" y="554501"/>
            <a:ext cx="125386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Overview</a:t>
            </a:r>
          </a:p>
        </p:txBody>
      </p:sp>
      <p:cxnSp>
        <p:nvCxnSpPr>
          <p:cNvPr id="9" name="Straight Connector 8">
            <a:extLst>
              <a:ext uri="{FF2B5EF4-FFF2-40B4-BE49-F238E27FC236}">
                <a16:creationId xmlns:a16="http://schemas.microsoft.com/office/drawing/2014/main" id="{4E029718-C024-B991-3752-D56EDA7D34EE}"/>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42158E3-054F-6F14-ED69-B53B33CA5394}"/>
              </a:ext>
            </a:extLst>
          </p:cNvPr>
          <p:cNvSpPr txBox="1"/>
          <p:nvPr/>
        </p:nvSpPr>
        <p:spPr>
          <a:xfrm>
            <a:off x="907702" y="1699517"/>
            <a:ext cx="53656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 pre-programmed multi-agent system with Python</a:t>
            </a:r>
          </a:p>
        </p:txBody>
      </p:sp>
      <p:sp>
        <p:nvSpPr>
          <p:cNvPr id="12" name="TextBox 11">
            <a:extLst>
              <a:ext uri="{FF2B5EF4-FFF2-40B4-BE49-F238E27FC236}">
                <a16:creationId xmlns:a16="http://schemas.microsoft.com/office/drawing/2014/main" id="{FB059398-1743-3E60-A43A-03F4908FC657}"/>
              </a:ext>
            </a:extLst>
          </p:cNvPr>
          <p:cNvSpPr txBox="1"/>
          <p:nvPr/>
        </p:nvSpPr>
        <p:spPr>
          <a:xfrm>
            <a:off x="470260" y="2169513"/>
            <a:ext cx="450636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Fully automated multi-agent system (AG2)</a:t>
            </a:r>
          </a:p>
        </p:txBody>
      </p:sp>
      <p:sp>
        <p:nvSpPr>
          <p:cNvPr id="2" name="TextBox 1">
            <a:extLst>
              <a:ext uri="{FF2B5EF4-FFF2-40B4-BE49-F238E27FC236}">
                <a16:creationId xmlns:a16="http://schemas.microsoft.com/office/drawing/2014/main" id="{72EED53C-438B-172D-CF1A-49C3406F3377}"/>
              </a:ext>
            </a:extLst>
          </p:cNvPr>
          <p:cNvSpPr txBox="1"/>
          <p:nvPr/>
        </p:nvSpPr>
        <p:spPr>
          <a:xfrm>
            <a:off x="1097194" y="3158526"/>
            <a:ext cx="2986715" cy="1754326"/>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Basic Concepts</a:t>
            </a:r>
          </a:p>
          <a:p>
            <a:pPr marL="742950" lvl="1"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LLM Configuration</a:t>
            </a:r>
          </a:p>
          <a:p>
            <a:pPr marL="742950" lvl="1" indent="-285750">
              <a:buFont typeface="Courier New" panose="02070309020205020404" pitchFamily="49" charset="0"/>
              <a:buChar char="o"/>
            </a:pPr>
            <a:r>
              <a:rPr lang="en-US" dirty="0" err="1">
                <a:latin typeface="Arial" panose="020B0604020202020204" pitchFamily="34" charset="0"/>
                <a:cs typeface="Arial" panose="020B0604020202020204" pitchFamily="34" charset="0"/>
              </a:rPr>
              <a:t>ConversableAgent</a:t>
            </a:r>
            <a:endParaRPr lang="en-US" dirty="0">
              <a:latin typeface="Arial" panose="020B0604020202020204" pitchFamily="34" charset="0"/>
              <a:cs typeface="Arial" panose="020B0604020202020204" pitchFamily="34" charset="0"/>
            </a:endParaRPr>
          </a:p>
          <a:p>
            <a:pPr marL="742950" lvl="1"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Human in the Loop</a:t>
            </a:r>
          </a:p>
          <a:p>
            <a:pPr marL="742950" lvl="1"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Agent Orchestration</a:t>
            </a:r>
          </a:p>
          <a:p>
            <a:pPr marL="742950" lvl="1"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Tools</a:t>
            </a:r>
          </a:p>
        </p:txBody>
      </p:sp>
      <p:sp>
        <p:nvSpPr>
          <p:cNvPr id="3" name="TextBox 2">
            <a:extLst>
              <a:ext uri="{FF2B5EF4-FFF2-40B4-BE49-F238E27FC236}">
                <a16:creationId xmlns:a16="http://schemas.microsoft.com/office/drawing/2014/main" id="{A96C0150-9316-C59B-BA60-C98338EC7102}"/>
              </a:ext>
            </a:extLst>
          </p:cNvPr>
          <p:cNvSpPr txBox="1"/>
          <p:nvPr/>
        </p:nvSpPr>
        <p:spPr>
          <a:xfrm>
            <a:off x="5835896" y="3158526"/>
            <a:ext cx="5384807" cy="2308324"/>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Agent Orchestration Deep Dive</a:t>
            </a:r>
          </a:p>
          <a:p>
            <a:pPr marL="742950" lvl="1"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Two Agent Chat</a:t>
            </a:r>
          </a:p>
          <a:p>
            <a:pPr marL="742950" lvl="1"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Sequential Chat</a:t>
            </a:r>
          </a:p>
          <a:p>
            <a:pPr marL="742950" lvl="1" indent="-285750">
              <a:buFont typeface="Courier New" panose="02070309020205020404" pitchFamily="49" charset="0"/>
              <a:buChar char="o"/>
            </a:pPr>
            <a:r>
              <a:rPr lang="en-US" dirty="0">
                <a:latin typeface="Arial" panose="020B0604020202020204" pitchFamily="34" charset="0"/>
                <a:cs typeface="Arial" panose="020B0604020202020204" pitchFamily="34" charset="0"/>
              </a:rPr>
              <a:t>Group Chats</a:t>
            </a:r>
          </a:p>
          <a:p>
            <a:pPr marL="1200150" lvl="2" indent="-285750">
              <a:buFont typeface="Wingdings" pitchFamily="2" charset="2"/>
              <a:buChar char="Ø"/>
            </a:pPr>
            <a:r>
              <a:rPr lang="en-US" dirty="0">
                <a:latin typeface="Arial" panose="020B0604020202020204" pitchFamily="34" charset="0"/>
                <a:cs typeface="Arial" panose="020B0604020202020204" pitchFamily="34" charset="0"/>
              </a:rPr>
              <a:t>Tools and functions</a:t>
            </a:r>
          </a:p>
          <a:p>
            <a:pPr marL="1200150" lvl="2" indent="-285750">
              <a:buFont typeface="Wingdings" pitchFamily="2" charset="2"/>
              <a:buChar char="Ø"/>
            </a:pPr>
            <a:r>
              <a:rPr lang="en-US" dirty="0">
                <a:latin typeface="Arial" panose="020B0604020202020204" pitchFamily="34" charset="0"/>
                <a:cs typeface="Arial" panose="020B0604020202020204" pitchFamily="34" charset="0"/>
              </a:rPr>
              <a:t>Context Variables</a:t>
            </a:r>
          </a:p>
          <a:p>
            <a:pPr marL="1200150" lvl="2" indent="-285750">
              <a:buFont typeface="Wingdings" pitchFamily="2" charset="2"/>
              <a:buChar char="Ø"/>
            </a:pPr>
            <a:r>
              <a:rPr lang="en-US" dirty="0">
                <a:latin typeface="Arial" panose="020B0604020202020204" pitchFamily="34" charset="0"/>
                <a:cs typeface="Arial" panose="020B0604020202020204" pitchFamily="34" charset="0"/>
              </a:rPr>
              <a:t>Handoffs</a:t>
            </a:r>
          </a:p>
          <a:p>
            <a:pPr marL="1200150" lvl="2" indent="-285750">
              <a:buFont typeface="Wingdings" pitchFamily="2" charset="2"/>
              <a:buChar char="Ø"/>
            </a:pPr>
            <a:r>
              <a:rPr lang="en-US" dirty="0">
                <a:latin typeface="Arial" panose="020B0604020202020204" pitchFamily="34" charset="0"/>
                <a:cs typeface="Arial" panose="020B0604020202020204" pitchFamily="34" charset="0"/>
              </a:rPr>
              <a:t>Orchestration Patterns (if time allowed)</a:t>
            </a:r>
          </a:p>
        </p:txBody>
      </p:sp>
      <p:sp>
        <p:nvSpPr>
          <p:cNvPr id="4" name="TextBox 3">
            <a:extLst>
              <a:ext uri="{FF2B5EF4-FFF2-40B4-BE49-F238E27FC236}">
                <a16:creationId xmlns:a16="http://schemas.microsoft.com/office/drawing/2014/main" id="{EBF8F7C4-B105-729C-730B-7E063882EB5A}"/>
              </a:ext>
            </a:extLst>
          </p:cNvPr>
          <p:cNvSpPr txBox="1"/>
          <p:nvPr/>
        </p:nvSpPr>
        <p:spPr>
          <a:xfrm>
            <a:off x="470260" y="1205011"/>
            <a:ext cx="3647152"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Build your first multi-agent system</a:t>
            </a:r>
          </a:p>
        </p:txBody>
      </p:sp>
    </p:spTree>
    <p:extLst>
      <p:ext uri="{BB962C8B-B14F-4D97-AF65-F5344CB8AC3E}">
        <p14:creationId xmlns:p14="http://schemas.microsoft.com/office/powerpoint/2010/main" val="2973557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CCC3E7-2ED4-2D18-51B3-5AF129CAB1ED}"/>
              </a:ext>
            </a:extLst>
          </p:cNvPr>
          <p:cNvSpPr txBox="1"/>
          <p:nvPr/>
        </p:nvSpPr>
        <p:spPr>
          <a:xfrm>
            <a:off x="537600" y="1068770"/>
            <a:ext cx="8823159" cy="2533963"/>
          </a:xfrm>
          <a:prstGeom prst="rect">
            <a:avLst/>
          </a:prstGeom>
          <a:noFill/>
        </p:spPr>
        <p:txBody>
          <a:bodyPr wrap="square">
            <a:spAutoFit/>
          </a:bodyPr>
          <a:lstStyle/>
          <a:p>
            <a:pPr algn="l">
              <a:lnSpc>
                <a:spcPct val="150000"/>
              </a:lnSpc>
            </a:pPr>
            <a:r>
              <a:rPr lang="en-US" b="1" i="0" dirty="0">
                <a:effectLst/>
                <a:latin typeface="Arial" panose="020B0604020202020204" pitchFamily="34" charset="0"/>
                <a:cs typeface="Arial" panose="020B0604020202020204" pitchFamily="34" charset="0"/>
              </a:rPr>
              <a:t>Context Variables </a:t>
            </a:r>
            <a:r>
              <a:rPr lang="en-US" i="0" dirty="0">
                <a:effectLst/>
                <a:latin typeface="Arial" panose="020B0604020202020204" pitchFamily="34" charset="0"/>
                <a:cs typeface="Arial" panose="020B0604020202020204" pitchFamily="34" charset="0"/>
              </a:rPr>
              <a:t>are a structured way to store and share information between agents in a group chat. They act as a persistent memory that:</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Maintains state throughout the entire conversation</a:t>
            </a:r>
          </a:p>
          <a:p>
            <a:pPr marL="285750" indent="-285750" algn="l">
              <a:lnSpc>
                <a:spcPct val="15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Is accessible to all agents in the group</a:t>
            </a:r>
          </a:p>
          <a:p>
            <a:pPr marL="285750" indent="-285750" algn="l">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Can be read and updated by any agent or tool</a:t>
            </a:r>
          </a:p>
          <a:p>
            <a:pPr marL="285750" indent="-285750" algn="l">
              <a:lnSpc>
                <a:spcPct val="15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Stores data in a key-value format</a:t>
            </a:r>
          </a:p>
        </p:txBody>
      </p:sp>
      <p:cxnSp>
        <p:nvCxnSpPr>
          <p:cNvPr id="6" name="Straight Connector 5">
            <a:extLst>
              <a:ext uri="{FF2B5EF4-FFF2-40B4-BE49-F238E27FC236}">
                <a16:creationId xmlns:a16="http://schemas.microsoft.com/office/drawing/2014/main" id="{6E7C6851-F9A9-6755-84B0-0B50546FF8B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4EB793E-34B6-34C5-DDD4-D10602EB4A62}"/>
              </a:ext>
            </a:extLst>
          </p:cNvPr>
          <p:cNvSpPr txBox="1"/>
          <p:nvPr/>
        </p:nvSpPr>
        <p:spPr>
          <a:xfrm>
            <a:off x="470260" y="554501"/>
            <a:ext cx="344376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Context Variables (overview)</a:t>
            </a:r>
          </a:p>
        </p:txBody>
      </p:sp>
      <p:sp>
        <p:nvSpPr>
          <p:cNvPr id="3" name="TextBox 2">
            <a:extLst>
              <a:ext uri="{FF2B5EF4-FFF2-40B4-BE49-F238E27FC236}">
                <a16:creationId xmlns:a16="http://schemas.microsoft.com/office/drawing/2014/main" id="{14491427-C513-CA15-B9AD-EAAA6C48AE43}"/>
              </a:ext>
            </a:extLst>
          </p:cNvPr>
          <p:cNvSpPr txBox="1"/>
          <p:nvPr/>
        </p:nvSpPr>
        <p:spPr>
          <a:xfrm>
            <a:off x="537600" y="4009431"/>
            <a:ext cx="8823159" cy="2118465"/>
          </a:xfrm>
          <a:prstGeom prst="rect">
            <a:avLst/>
          </a:prstGeom>
          <a:noFill/>
        </p:spPr>
        <p:txBody>
          <a:bodyPr wrap="square">
            <a:spAutoFit/>
          </a:bodyPr>
          <a:lstStyle/>
          <a:p>
            <a:pPr algn="l">
              <a:lnSpc>
                <a:spcPct val="150000"/>
              </a:lnSpc>
            </a:pPr>
            <a:r>
              <a:rPr lang="en-US" i="0" dirty="0">
                <a:effectLst/>
                <a:latin typeface="Arial" panose="020B0604020202020204" pitchFamily="34" charset="0"/>
                <a:cs typeface="Arial" panose="020B0604020202020204" pitchFamily="34" charset="0"/>
              </a:rPr>
              <a:t>In this section </a:t>
            </a:r>
            <a:r>
              <a:rPr lang="en-US" dirty="0">
                <a:latin typeface="Arial" panose="020B0604020202020204" pitchFamily="34" charset="0"/>
                <a:cs typeface="Arial" panose="020B0604020202020204" pitchFamily="34" charset="0"/>
              </a:rPr>
              <a:t>you will learn how to:</a:t>
            </a:r>
          </a:p>
          <a:p>
            <a:pPr marL="285750" indent="-285750" algn="l">
              <a:lnSpc>
                <a:spcPct val="150000"/>
              </a:lnSpc>
              <a:buFont typeface="Wingdings" pitchFamily="2" charset="2"/>
              <a:buChar char="Ø"/>
            </a:pPr>
            <a:r>
              <a:rPr lang="en-US" i="0" dirty="0">
                <a:effectLst/>
                <a:latin typeface="Arial" panose="020B0604020202020204" pitchFamily="34" charset="0"/>
                <a:cs typeface="Arial" panose="020B0604020202020204" pitchFamily="34" charset="0"/>
              </a:rPr>
              <a:t>Create and initialize context variables</a:t>
            </a:r>
          </a:p>
          <a:p>
            <a:pPr marL="285750" indent="-285750" algn="l">
              <a:lnSpc>
                <a:spcPct val="150000"/>
              </a:lnSpc>
              <a:buFont typeface="Wingdings" pitchFamily="2" charset="2"/>
              <a:buChar char="Ø"/>
            </a:pPr>
            <a:r>
              <a:rPr lang="en-US" dirty="0">
                <a:latin typeface="Arial" panose="020B0604020202020204" pitchFamily="34" charset="0"/>
                <a:cs typeface="Arial" panose="020B0604020202020204" pitchFamily="34" charset="0"/>
              </a:rPr>
              <a:t>Read from and write to the shared context</a:t>
            </a:r>
          </a:p>
          <a:p>
            <a:pPr marL="285750" indent="-285750" algn="l">
              <a:lnSpc>
                <a:spcPct val="150000"/>
              </a:lnSpc>
              <a:buFont typeface="Wingdings" pitchFamily="2" charset="2"/>
              <a:buChar char="Ø"/>
            </a:pPr>
            <a:r>
              <a:rPr lang="en-US" i="0" dirty="0">
                <a:effectLst/>
                <a:latin typeface="Arial" panose="020B0604020202020204" pitchFamily="34" charset="0"/>
                <a:cs typeface="Arial" panose="020B0604020202020204" pitchFamily="34" charset="0"/>
              </a:rPr>
              <a:t>Pass information between agents</a:t>
            </a:r>
          </a:p>
          <a:p>
            <a:pPr marL="285750" indent="-285750" algn="l">
              <a:lnSpc>
                <a:spcPct val="150000"/>
              </a:lnSpc>
              <a:buFont typeface="Wingdings" pitchFamily="2" charset="2"/>
              <a:buChar char="Ø"/>
            </a:pPr>
            <a:r>
              <a:rPr lang="en-US" dirty="0">
                <a:latin typeface="Arial" panose="020B0604020202020204" pitchFamily="34" charset="0"/>
                <a:cs typeface="Arial" panose="020B0604020202020204" pitchFamily="34" charset="0"/>
              </a:rPr>
              <a:t>Use context variables with tools to create more powerful workflows</a:t>
            </a:r>
            <a:endParaRPr lang="en-US"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8707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CCC3E7-2ED4-2D18-51B3-5AF129CAB1ED}"/>
              </a:ext>
            </a:extLst>
          </p:cNvPr>
          <p:cNvSpPr txBox="1"/>
          <p:nvPr/>
        </p:nvSpPr>
        <p:spPr>
          <a:xfrm>
            <a:off x="537600" y="1068770"/>
            <a:ext cx="8823159" cy="646331"/>
          </a:xfrm>
          <a:prstGeom prst="rect">
            <a:avLst/>
          </a:prstGeom>
          <a:noFill/>
        </p:spPr>
        <p:txBody>
          <a:bodyPr wrap="square">
            <a:spAutoFit/>
          </a:bodyPr>
          <a:lstStyle/>
          <a:p>
            <a:pPr algn="l"/>
            <a:r>
              <a:rPr lang="en-US" i="0" dirty="0">
                <a:effectLst/>
                <a:latin typeface="Arial" panose="020B0604020202020204" pitchFamily="34" charset="0"/>
                <a:cs typeface="Arial" panose="020B0604020202020204" pitchFamily="34" charset="0"/>
              </a:rPr>
              <a:t>Context variables in AG2 are implemented through the </a:t>
            </a:r>
            <a:r>
              <a:rPr lang="en-US" i="0" dirty="0" err="1">
                <a:effectLst/>
                <a:highlight>
                  <a:srgbClr val="C0C0C0"/>
                </a:highlight>
                <a:latin typeface="Arial" panose="020B0604020202020204" pitchFamily="34" charset="0"/>
                <a:cs typeface="Arial" panose="020B0604020202020204" pitchFamily="34" charset="0"/>
              </a:rPr>
              <a:t>ContextVariables</a:t>
            </a:r>
            <a:r>
              <a:rPr lang="en-US" i="0" dirty="0">
                <a:effectLst/>
                <a:latin typeface="Arial" panose="020B0604020202020204" pitchFamily="34" charset="0"/>
                <a:cs typeface="Arial" panose="020B0604020202020204" pitchFamily="34" charset="0"/>
              </a:rPr>
              <a:t> class, which provides a dictionary-like interface to store and retrieve values: </a:t>
            </a:r>
          </a:p>
        </p:txBody>
      </p:sp>
      <p:cxnSp>
        <p:nvCxnSpPr>
          <p:cNvPr id="6" name="Straight Connector 5">
            <a:extLst>
              <a:ext uri="{FF2B5EF4-FFF2-40B4-BE49-F238E27FC236}">
                <a16:creationId xmlns:a16="http://schemas.microsoft.com/office/drawing/2014/main" id="{6E7C6851-F9A9-6755-84B0-0B50546FF8B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4EB793E-34B6-34C5-DDD4-D10602EB4A62}"/>
              </a:ext>
            </a:extLst>
          </p:cNvPr>
          <p:cNvSpPr txBox="1"/>
          <p:nvPr/>
        </p:nvSpPr>
        <p:spPr>
          <a:xfrm>
            <a:off x="470260" y="554501"/>
            <a:ext cx="416992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Context Variables (implementation)</a:t>
            </a:r>
          </a:p>
        </p:txBody>
      </p:sp>
      <p:pic>
        <p:nvPicPr>
          <p:cNvPr id="5" name="Picture 4">
            <a:extLst>
              <a:ext uri="{FF2B5EF4-FFF2-40B4-BE49-F238E27FC236}">
                <a16:creationId xmlns:a16="http://schemas.microsoft.com/office/drawing/2014/main" id="{5DEAEDE7-66DB-283A-50F2-75F8860AEA55}"/>
              </a:ext>
            </a:extLst>
          </p:cNvPr>
          <p:cNvPicPr>
            <a:picLocks noChangeAspect="1"/>
          </p:cNvPicPr>
          <p:nvPr/>
        </p:nvPicPr>
        <p:blipFill>
          <a:blip r:embed="rId2"/>
          <a:stretch>
            <a:fillRect/>
          </a:stretch>
        </p:blipFill>
        <p:spPr>
          <a:xfrm>
            <a:off x="1667156" y="2319383"/>
            <a:ext cx="8487328" cy="4204249"/>
          </a:xfrm>
          <a:prstGeom prst="rect">
            <a:avLst/>
          </a:prstGeom>
        </p:spPr>
      </p:pic>
      <p:sp>
        <p:nvSpPr>
          <p:cNvPr id="7" name="TextBox 6">
            <a:extLst>
              <a:ext uri="{FF2B5EF4-FFF2-40B4-BE49-F238E27FC236}">
                <a16:creationId xmlns:a16="http://schemas.microsoft.com/office/drawing/2014/main" id="{ED063A36-3842-8DFD-CC30-46F5CD09F22F}"/>
              </a:ext>
            </a:extLst>
          </p:cNvPr>
          <p:cNvSpPr txBox="1"/>
          <p:nvPr/>
        </p:nvSpPr>
        <p:spPr>
          <a:xfrm>
            <a:off x="537600" y="1862911"/>
            <a:ext cx="4423868" cy="456472"/>
          </a:xfrm>
          <a:prstGeom prst="rect">
            <a:avLst/>
          </a:prstGeom>
          <a:noFill/>
        </p:spPr>
        <p:txBody>
          <a:bodyPr wrap="square">
            <a:spAutoFit/>
          </a:bodyPr>
          <a:lstStyle/>
          <a:p>
            <a:pPr algn="l">
              <a:lnSpc>
                <a:spcPct val="150000"/>
              </a:lnSpc>
            </a:pPr>
            <a:r>
              <a:rPr lang="en-US" i="0" dirty="0">
                <a:solidFill>
                  <a:srgbClr val="FF0000"/>
                </a:solidFill>
                <a:effectLst/>
                <a:latin typeface="Arial" panose="020B0604020202020204" pitchFamily="34" charset="0"/>
                <a:cs typeface="Arial" panose="020B0604020202020204" pitchFamily="34" charset="0"/>
              </a:rPr>
              <a:t>Creating and Initializing </a:t>
            </a:r>
            <a:r>
              <a:rPr lang="en-US" dirty="0">
                <a:solidFill>
                  <a:srgbClr val="FF0000"/>
                </a:solidFill>
                <a:latin typeface="Arial" panose="020B0604020202020204" pitchFamily="34" charset="0"/>
                <a:cs typeface="Arial" panose="020B0604020202020204" pitchFamily="34" charset="0"/>
              </a:rPr>
              <a:t>C</a:t>
            </a:r>
            <a:r>
              <a:rPr lang="en-US" i="0" dirty="0">
                <a:solidFill>
                  <a:srgbClr val="FF0000"/>
                </a:solidFill>
                <a:effectLst/>
                <a:latin typeface="Arial" panose="020B0604020202020204" pitchFamily="34" charset="0"/>
                <a:cs typeface="Arial" panose="020B0604020202020204" pitchFamily="34" charset="0"/>
              </a:rPr>
              <a:t>ontext </a:t>
            </a:r>
            <a:r>
              <a:rPr lang="en-US" dirty="0">
                <a:solidFill>
                  <a:srgbClr val="FF0000"/>
                </a:solidFill>
                <a:latin typeface="Arial" panose="020B0604020202020204" pitchFamily="34" charset="0"/>
                <a:cs typeface="Arial" panose="020B0604020202020204" pitchFamily="34" charset="0"/>
              </a:rPr>
              <a:t>Variables</a:t>
            </a:r>
            <a:endParaRPr lang="en-US" i="0" dirty="0">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6284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E7C6851-F9A9-6755-84B0-0B50546FF8B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4EB793E-34B6-34C5-DDD4-D10602EB4A62}"/>
              </a:ext>
            </a:extLst>
          </p:cNvPr>
          <p:cNvSpPr txBox="1"/>
          <p:nvPr/>
        </p:nvSpPr>
        <p:spPr>
          <a:xfrm>
            <a:off x="470260" y="554501"/>
            <a:ext cx="416992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Context Variables (implementation)</a:t>
            </a:r>
          </a:p>
        </p:txBody>
      </p:sp>
      <p:sp>
        <p:nvSpPr>
          <p:cNvPr id="7" name="TextBox 6">
            <a:extLst>
              <a:ext uri="{FF2B5EF4-FFF2-40B4-BE49-F238E27FC236}">
                <a16:creationId xmlns:a16="http://schemas.microsoft.com/office/drawing/2014/main" id="{ED063A36-3842-8DFD-CC30-46F5CD09F22F}"/>
              </a:ext>
            </a:extLst>
          </p:cNvPr>
          <p:cNvSpPr txBox="1"/>
          <p:nvPr/>
        </p:nvSpPr>
        <p:spPr>
          <a:xfrm>
            <a:off x="701640" y="1062221"/>
            <a:ext cx="4423868" cy="456472"/>
          </a:xfrm>
          <a:prstGeom prst="rect">
            <a:avLst/>
          </a:prstGeom>
          <a:noFill/>
        </p:spPr>
        <p:txBody>
          <a:bodyPr wrap="square">
            <a:spAutoFit/>
          </a:bodyPr>
          <a:lstStyle/>
          <a:p>
            <a:pPr algn="l">
              <a:lnSpc>
                <a:spcPct val="150000"/>
              </a:lnSpc>
            </a:pPr>
            <a:r>
              <a:rPr lang="en-US" i="0" dirty="0">
                <a:solidFill>
                  <a:srgbClr val="FF0000"/>
                </a:solidFill>
                <a:effectLst/>
                <a:latin typeface="Arial" panose="020B0604020202020204" pitchFamily="34" charset="0"/>
                <a:cs typeface="Arial" panose="020B0604020202020204" pitchFamily="34" charset="0"/>
              </a:rPr>
              <a:t>Reading and Writing Context Values</a:t>
            </a:r>
          </a:p>
        </p:txBody>
      </p:sp>
      <p:pic>
        <p:nvPicPr>
          <p:cNvPr id="3" name="Picture 2">
            <a:extLst>
              <a:ext uri="{FF2B5EF4-FFF2-40B4-BE49-F238E27FC236}">
                <a16:creationId xmlns:a16="http://schemas.microsoft.com/office/drawing/2014/main" id="{F48074BC-B84B-5732-2C37-5F956D4A8CA8}"/>
              </a:ext>
            </a:extLst>
          </p:cNvPr>
          <p:cNvPicPr>
            <a:picLocks noChangeAspect="1"/>
          </p:cNvPicPr>
          <p:nvPr/>
        </p:nvPicPr>
        <p:blipFill>
          <a:blip r:embed="rId2"/>
          <a:stretch>
            <a:fillRect/>
          </a:stretch>
        </p:blipFill>
        <p:spPr>
          <a:xfrm>
            <a:off x="820174" y="2058214"/>
            <a:ext cx="10551652" cy="4003907"/>
          </a:xfrm>
          <a:prstGeom prst="rect">
            <a:avLst/>
          </a:prstGeom>
        </p:spPr>
      </p:pic>
    </p:spTree>
    <p:extLst>
      <p:ext uri="{BB962C8B-B14F-4D97-AF65-F5344CB8AC3E}">
        <p14:creationId xmlns:p14="http://schemas.microsoft.com/office/powerpoint/2010/main" val="3814764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E7C6851-F9A9-6755-84B0-0B50546FF8B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4EB793E-34B6-34C5-DDD4-D10602EB4A62}"/>
              </a:ext>
            </a:extLst>
          </p:cNvPr>
          <p:cNvSpPr txBox="1"/>
          <p:nvPr/>
        </p:nvSpPr>
        <p:spPr>
          <a:xfrm>
            <a:off x="470260" y="554501"/>
            <a:ext cx="416992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Context Variables (implementation)</a:t>
            </a:r>
          </a:p>
        </p:txBody>
      </p:sp>
      <p:sp>
        <p:nvSpPr>
          <p:cNvPr id="7" name="TextBox 6">
            <a:extLst>
              <a:ext uri="{FF2B5EF4-FFF2-40B4-BE49-F238E27FC236}">
                <a16:creationId xmlns:a16="http://schemas.microsoft.com/office/drawing/2014/main" id="{ED063A36-3842-8DFD-CC30-46F5CD09F22F}"/>
              </a:ext>
            </a:extLst>
          </p:cNvPr>
          <p:cNvSpPr txBox="1"/>
          <p:nvPr/>
        </p:nvSpPr>
        <p:spPr>
          <a:xfrm>
            <a:off x="701640" y="1062221"/>
            <a:ext cx="4423868" cy="456472"/>
          </a:xfrm>
          <a:prstGeom prst="rect">
            <a:avLst/>
          </a:prstGeom>
          <a:noFill/>
        </p:spPr>
        <p:txBody>
          <a:bodyPr wrap="square">
            <a:spAutoFit/>
          </a:bodyPr>
          <a:lstStyle/>
          <a:p>
            <a:pPr algn="l">
              <a:lnSpc>
                <a:spcPct val="150000"/>
              </a:lnSpc>
            </a:pPr>
            <a:r>
              <a:rPr lang="en-US" i="0" dirty="0">
                <a:solidFill>
                  <a:srgbClr val="FF0000"/>
                </a:solidFill>
                <a:effectLst/>
                <a:latin typeface="Arial" panose="020B0604020202020204" pitchFamily="34" charset="0"/>
                <a:cs typeface="Arial" panose="020B0604020202020204" pitchFamily="34" charset="0"/>
              </a:rPr>
              <a:t>Reading and Writing Context Values</a:t>
            </a:r>
          </a:p>
        </p:txBody>
      </p:sp>
      <p:pic>
        <p:nvPicPr>
          <p:cNvPr id="3" name="Picture 2">
            <a:extLst>
              <a:ext uri="{FF2B5EF4-FFF2-40B4-BE49-F238E27FC236}">
                <a16:creationId xmlns:a16="http://schemas.microsoft.com/office/drawing/2014/main" id="{F48074BC-B84B-5732-2C37-5F956D4A8CA8}"/>
              </a:ext>
            </a:extLst>
          </p:cNvPr>
          <p:cNvPicPr>
            <a:picLocks noChangeAspect="1"/>
          </p:cNvPicPr>
          <p:nvPr/>
        </p:nvPicPr>
        <p:blipFill>
          <a:blip r:embed="rId2"/>
          <a:stretch>
            <a:fillRect/>
          </a:stretch>
        </p:blipFill>
        <p:spPr>
          <a:xfrm>
            <a:off x="820174" y="2058214"/>
            <a:ext cx="10551652" cy="4003907"/>
          </a:xfrm>
          <a:prstGeom prst="rect">
            <a:avLst/>
          </a:prstGeom>
        </p:spPr>
      </p:pic>
    </p:spTree>
    <p:extLst>
      <p:ext uri="{BB962C8B-B14F-4D97-AF65-F5344CB8AC3E}">
        <p14:creationId xmlns:p14="http://schemas.microsoft.com/office/powerpoint/2010/main" val="851378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E7C6851-F9A9-6755-84B0-0B50546FF8B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4EB793E-34B6-34C5-DDD4-D10602EB4A62}"/>
              </a:ext>
            </a:extLst>
          </p:cNvPr>
          <p:cNvSpPr txBox="1"/>
          <p:nvPr/>
        </p:nvSpPr>
        <p:spPr>
          <a:xfrm>
            <a:off x="470260" y="554501"/>
            <a:ext cx="416992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Context Variables (implementation)</a:t>
            </a:r>
          </a:p>
        </p:txBody>
      </p:sp>
      <p:sp>
        <p:nvSpPr>
          <p:cNvPr id="7" name="TextBox 6">
            <a:extLst>
              <a:ext uri="{FF2B5EF4-FFF2-40B4-BE49-F238E27FC236}">
                <a16:creationId xmlns:a16="http://schemas.microsoft.com/office/drawing/2014/main" id="{ED063A36-3842-8DFD-CC30-46F5CD09F22F}"/>
              </a:ext>
            </a:extLst>
          </p:cNvPr>
          <p:cNvSpPr txBox="1"/>
          <p:nvPr/>
        </p:nvSpPr>
        <p:spPr>
          <a:xfrm>
            <a:off x="608339" y="954674"/>
            <a:ext cx="4423868" cy="456472"/>
          </a:xfrm>
          <a:prstGeom prst="rect">
            <a:avLst/>
          </a:prstGeom>
          <a:noFill/>
        </p:spPr>
        <p:txBody>
          <a:bodyPr wrap="square">
            <a:spAutoFit/>
          </a:bodyPr>
          <a:lstStyle/>
          <a:p>
            <a:pPr algn="l">
              <a:lnSpc>
                <a:spcPct val="150000"/>
              </a:lnSpc>
            </a:pPr>
            <a:r>
              <a:rPr lang="en-US" i="0" dirty="0">
                <a:solidFill>
                  <a:srgbClr val="FF0000"/>
                </a:solidFill>
                <a:effectLst/>
                <a:latin typeface="Arial" panose="020B0604020202020204" pitchFamily="34" charset="0"/>
                <a:cs typeface="Arial" panose="020B0604020202020204" pitchFamily="34" charset="0"/>
              </a:rPr>
              <a:t>Persistent across agent transitions</a:t>
            </a:r>
          </a:p>
        </p:txBody>
      </p:sp>
      <p:sp>
        <p:nvSpPr>
          <p:cNvPr id="4" name="TextBox 3">
            <a:extLst>
              <a:ext uri="{FF2B5EF4-FFF2-40B4-BE49-F238E27FC236}">
                <a16:creationId xmlns:a16="http://schemas.microsoft.com/office/drawing/2014/main" id="{EC35FAA2-9DE0-5CAC-04DB-E29061BD8C70}"/>
              </a:ext>
            </a:extLst>
          </p:cNvPr>
          <p:cNvSpPr txBox="1"/>
          <p:nvPr/>
        </p:nvSpPr>
        <p:spPr>
          <a:xfrm>
            <a:off x="608339" y="1356863"/>
            <a:ext cx="9179128" cy="923330"/>
          </a:xfrm>
          <a:prstGeom prst="rect">
            <a:avLst/>
          </a:prstGeom>
          <a:noFill/>
        </p:spPr>
        <p:txBody>
          <a:bodyPr wrap="square">
            <a:spAutoFit/>
          </a:bodyPr>
          <a:lstStyle/>
          <a:p>
            <a:pPr algn="l"/>
            <a:r>
              <a:rPr lang="en-US" i="0" dirty="0">
                <a:effectLst/>
                <a:latin typeface="Arial" panose="020B0604020202020204" pitchFamily="34" charset="0"/>
                <a:cs typeface="Arial" panose="020B0604020202020204" pitchFamily="34" charset="0"/>
              </a:rPr>
              <a:t>One of the most powerful features of context variables is their persistence across agent transitions. When control passes from one agent to another, the context variable go with it, maintaining the shared state. </a:t>
            </a:r>
          </a:p>
        </p:txBody>
      </p:sp>
      <p:pic>
        <p:nvPicPr>
          <p:cNvPr id="5" name="Picture 4">
            <a:extLst>
              <a:ext uri="{FF2B5EF4-FFF2-40B4-BE49-F238E27FC236}">
                <a16:creationId xmlns:a16="http://schemas.microsoft.com/office/drawing/2014/main" id="{0B5DC8F3-2083-688F-F1E7-B5C6F5D020E3}"/>
              </a:ext>
            </a:extLst>
          </p:cNvPr>
          <p:cNvPicPr>
            <a:picLocks noChangeAspect="1"/>
          </p:cNvPicPr>
          <p:nvPr/>
        </p:nvPicPr>
        <p:blipFill>
          <a:blip r:embed="rId2"/>
          <a:stretch>
            <a:fillRect/>
          </a:stretch>
        </p:blipFill>
        <p:spPr>
          <a:xfrm>
            <a:off x="537600" y="2540994"/>
            <a:ext cx="10643012" cy="3337835"/>
          </a:xfrm>
          <a:prstGeom prst="rect">
            <a:avLst/>
          </a:prstGeom>
        </p:spPr>
      </p:pic>
      <p:sp>
        <p:nvSpPr>
          <p:cNvPr id="8" name="TextBox 7">
            <a:extLst>
              <a:ext uri="{FF2B5EF4-FFF2-40B4-BE49-F238E27FC236}">
                <a16:creationId xmlns:a16="http://schemas.microsoft.com/office/drawing/2014/main" id="{5397E68A-5856-60EB-5C9F-A9CA5778299C}"/>
              </a:ext>
            </a:extLst>
          </p:cNvPr>
          <p:cNvSpPr txBox="1"/>
          <p:nvPr/>
        </p:nvSpPr>
        <p:spPr>
          <a:xfrm>
            <a:off x="591406" y="5937192"/>
            <a:ext cx="9179128" cy="646331"/>
          </a:xfrm>
          <a:prstGeom prst="rect">
            <a:avLst/>
          </a:prstGeom>
          <a:noFill/>
        </p:spPr>
        <p:txBody>
          <a:bodyPr wrap="square">
            <a:spAutoFit/>
          </a:bodyPr>
          <a:lstStyle/>
          <a:p>
            <a:pPr algn="l"/>
            <a:r>
              <a:rPr lang="en-US" i="0" dirty="0">
                <a:effectLst/>
                <a:latin typeface="Arial" panose="020B0604020202020204" pitchFamily="34" charset="0"/>
                <a:cs typeface="Arial" panose="020B0604020202020204" pitchFamily="34" charset="0"/>
              </a:rPr>
              <a:t>Note:</a:t>
            </a:r>
          </a:p>
          <a:p>
            <a:pPr marL="742950" lvl="1" indent="-285750">
              <a:buFont typeface="Arial" panose="020B0604020202020204" pitchFamily="34" charset="0"/>
              <a:buChar char="•"/>
            </a:pPr>
            <a:r>
              <a:rPr lang="en-US" i="0" dirty="0">
                <a:effectLst/>
                <a:latin typeface="Arial" panose="020B0604020202020204" pitchFamily="34" charset="0"/>
                <a:cs typeface="Arial" panose="020B0604020202020204" pitchFamily="34" charset="0"/>
              </a:rPr>
              <a:t>You should always define a tool to update the </a:t>
            </a:r>
            <a:r>
              <a:rPr lang="en-US" i="1" dirty="0">
                <a:effectLst/>
                <a:latin typeface="Arial" panose="020B0604020202020204" pitchFamily="34" charset="0"/>
                <a:cs typeface="Arial" panose="020B0604020202020204" pitchFamily="34" charset="0"/>
              </a:rPr>
              <a:t>context variables</a:t>
            </a:r>
            <a:r>
              <a:rPr lang="en-US" i="0"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55501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E7C6851-F9A9-6755-84B0-0B50546FF8BB}"/>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4EB793E-34B6-34C5-DDD4-D10602EB4A62}"/>
              </a:ext>
            </a:extLst>
          </p:cNvPr>
          <p:cNvSpPr txBox="1"/>
          <p:nvPr/>
        </p:nvSpPr>
        <p:spPr>
          <a:xfrm>
            <a:off x="470260" y="554501"/>
            <a:ext cx="416992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Context Variables (implementation)</a:t>
            </a:r>
          </a:p>
        </p:txBody>
      </p:sp>
      <p:sp>
        <p:nvSpPr>
          <p:cNvPr id="9" name="TextBox 8">
            <a:extLst>
              <a:ext uri="{FF2B5EF4-FFF2-40B4-BE49-F238E27FC236}">
                <a16:creationId xmlns:a16="http://schemas.microsoft.com/office/drawing/2014/main" id="{5A5140BB-707B-265A-3833-54D611AE1229}"/>
              </a:ext>
            </a:extLst>
          </p:cNvPr>
          <p:cNvSpPr txBox="1"/>
          <p:nvPr/>
        </p:nvSpPr>
        <p:spPr>
          <a:xfrm>
            <a:off x="537600" y="1040561"/>
            <a:ext cx="9876400" cy="456472"/>
          </a:xfrm>
          <a:prstGeom prst="rect">
            <a:avLst/>
          </a:prstGeom>
          <a:noFill/>
        </p:spPr>
        <p:txBody>
          <a:bodyPr wrap="square">
            <a:spAutoFit/>
          </a:bodyPr>
          <a:lstStyle/>
          <a:p>
            <a:pPr algn="l">
              <a:lnSpc>
                <a:spcPct val="150000"/>
              </a:lnSpc>
            </a:pPr>
            <a:r>
              <a:rPr lang="en-US" b="0" i="0" dirty="0">
                <a:solidFill>
                  <a:srgbClr val="FF0000"/>
                </a:solidFill>
                <a:effectLst/>
                <a:latin typeface="Arial" panose="020B0604020202020204" pitchFamily="34" charset="0"/>
                <a:cs typeface="Arial" panose="020B0604020202020204" pitchFamily="34" charset="0"/>
              </a:rPr>
              <a:t>In Notebook 12 we’ll see how to enhance our tech support system with  </a:t>
            </a:r>
            <a:r>
              <a:rPr lang="en-US" b="0" i="0" dirty="0" err="1">
                <a:solidFill>
                  <a:srgbClr val="FF0000"/>
                </a:solidFill>
                <a:effectLst/>
                <a:latin typeface="Arial" panose="020B0604020202020204" pitchFamily="34" charset="0"/>
                <a:cs typeface="Arial" panose="020B0604020202020204" pitchFamily="34" charset="0"/>
              </a:rPr>
              <a:t>ContextVariables</a:t>
            </a:r>
            <a:r>
              <a:rPr lang="en-US" b="0" i="0" dirty="0">
                <a:solidFill>
                  <a:srgbClr val="FF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156683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245951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Handoffs (overview)</a:t>
            </a:r>
          </a:p>
        </p:txBody>
      </p:sp>
      <p:sp>
        <p:nvSpPr>
          <p:cNvPr id="10" name="TextBox 9">
            <a:extLst>
              <a:ext uri="{FF2B5EF4-FFF2-40B4-BE49-F238E27FC236}">
                <a16:creationId xmlns:a16="http://schemas.microsoft.com/office/drawing/2014/main" id="{522C21AA-B198-2743-5919-DA5D2AE731B4}"/>
              </a:ext>
            </a:extLst>
          </p:cNvPr>
          <p:cNvSpPr txBox="1"/>
          <p:nvPr/>
        </p:nvSpPr>
        <p:spPr>
          <a:xfrm>
            <a:off x="537600" y="3670765"/>
            <a:ext cx="9470000" cy="2118465"/>
          </a:xfrm>
          <a:prstGeom prst="rect">
            <a:avLst/>
          </a:prstGeom>
          <a:noFill/>
        </p:spPr>
        <p:txBody>
          <a:bodyPr wrap="square">
            <a:spAutoFit/>
          </a:bodyPr>
          <a:lstStyle/>
          <a:p>
            <a:pPr algn="l">
              <a:lnSpc>
                <a:spcPct val="150000"/>
              </a:lnSpc>
            </a:pPr>
            <a:r>
              <a:rPr lang="en-US" i="0" dirty="0">
                <a:effectLst/>
                <a:latin typeface="Arial" panose="020B0604020202020204" pitchFamily="34" charset="0"/>
                <a:cs typeface="Arial" panose="020B0604020202020204" pitchFamily="34" charset="0"/>
              </a:rPr>
              <a:t>In this section </a:t>
            </a:r>
            <a:r>
              <a:rPr lang="en-US" dirty="0">
                <a:latin typeface="Arial" panose="020B0604020202020204" pitchFamily="34" charset="0"/>
                <a:cs typeface="Arial" panose="020B0604020202020204" pitchFamily="34" charset="0"/>
              </a:rPr>
              <a:t>you will learn how to:</a:t>
            </a:r>
          </a:p>
          <a:p>
            <a:pPr marL="285750" indent="-285750" algn="l">
              <a:lnSpc>
                <a:spcPct val="150000"/>
              </a:lnSpc>
              <a:buFont typeface="Wingdings" pitchFamily="2" charset="2"/>
              <a:buChar char="Ø"/>
            </a:pPr>
            <a:r>
              <a:rPr lang="en-US" i="0" dirty="0">
                <a:effectLst/>
                <a:latin typeface="Arial" panose="020B0604020202020204" pitchFamily="34" charset="0"/>
                <a:cs typeface="Arial" panose="020B0604020202020204" pitchFamily="34" charset="0"/>
              </a:rPr>
              <a:t>Define explicit handoff conditions between agents</a:t>
            </a:r>
          </a:p>
          <a:p>
            <a:pPr marL="285750" indent="-285750" algn="l">
              <a:lnSpc>
                <a:spcPct val="150000"/>
              </a:lnSpc>
              <a:buFont typeface="Wingdings" pitchFamily="2" charset="2"/>
              <a:buChar char="Ø"/>
            </a:pPr>
            <a:r>
              <a:rPr lang="en-US" dirty="0">
                <a:latin typeface="Arial" panose="020B0604020202020204" pitchFamily="34" charset="0"/>
                <a:cs typeface="Arial" panose="020B0604020202020204" pitchFamily="34" charset="0"/>
              </a:rPr>
              <a:t>Use context variables to drive dynamic transitions</a:t>
            </a:r>
          </a:p>
          <a:p>
            <a:pPr marL="285750" indent="-285750" algn="l">
              <a:lnSpc>
                <a:spcPct val="150000"/>
              </a:lnSpc>
              <a:buFont typeface="Wingdings" pitchFamily="2" charset="2"/>
              <a:buChar char="Ø"/>
            </a:pPr>
            <a:r>
              <a:rPr lang="en-US" i="0" dirty="0">
                <a:effectLst/>
                <a:latin typeface="Arial" panose="020B0604020202020204" pitchFamily="34" charset="0"/>
                <a:cs typeface="Arial" panose="020B0604020202020204" pitchFamily="34" charset="0"/>
              </a:rPr>
              <a:t>Implement complex workflows with conditional branching</a:t>
            </a:r>
          </a:p>
          <a:p>
            <a:pPr marL="285750" indent="-285750" algn="l">
              <a:lnSpc>
                <a:spcPct val="150000"/>
              </a:lnSpc>
              <a:buFont typeface="Wingdings" pitchFamily="2" charset="2"/>
              <a:buChar char="Ø"/>
            </a:pPr>
            <a:r>
              <a:rPr lang="en-US" dirty="0">
                <a:latin typeface="Arial" panose="020B0604020202020204" pitchFamily="34" charset="0"/>
                <a:cs typeface="Arial" panose="020B0604020202020204" pitchFamily="34" charset="0"/>
              </a:rPr>
              <a:t>Combine tolls, context variables, and handoffs for sophisticated agent orchestration</a:t>
            </a:r>
            <a:endParaRPr lang="en-US" i="0" dirty="0">
              <a:effectLst/>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DFE7DA7-81DF-055A-9FA0-0786EDB039C6}"/>
              </a:ext>
            </a:extLst>
          </p:cNvPr>
          <p:cNvSpPr txBox="1"/>
          <p:nvPr/>
        </p:nvSpPr>
        <p:spPr>
          <a:xfrm>
            <a:off x="537600" y="1068770"/>
            <a:ext cx="9656267" cy="2118465"/>
          </a:xfrm>
          <a:prstGeom prst="rect">
            <a:avLst/>
          </a:prstGeom>
          <a:noFill/>
        </p:spPr>
        <p:txBody>
          <a:bodyPr wrap="square">
            <a:spAutoFit/>
          </a:bodyPr>
          <a:lstStyle/>
          <a:p>
            <a:pPr algn="l">
              <a:lnSpc>
                <a:spcPct val="150000"/>
              </a:lnSpc>
            </a:pPr>
            <a:r>
              <a:rPr lang="en-US" b="1" dirty="0">
                <a:latin typeface="Arial" panose="020B0604020202020204" pitchFamily="34" charset="0"/>
                <a:cs typeface="Arial" panose="020B0604020202020204" pitchFamily="34" charset="0"/>
              </a:rPr>
              <a:t>Handoffs </a:t>
            </a:r>
            <a:r>
              <a:rPr lang="en-US" i="0" dirty="0">
                <a:effectLst/>
                <a:latin typeface="Arial" panose="020B0604020202020204" pitchFamily="34" charset="0"/>
                <a:cs typeface="Arial" panose="020B0604020202020204" pitchFamily="34" charset="0"/>
              </a:rPr>
              <a:t>are the essential mechanis</a:t>
            </a:r>
            <a:r>
              <a:rPr lang="en-US" dirty="0">
                <a:latin typeface="Arial" panose="020B0604020202020204" pitchFamily="34" charset="0"/>
                <a:cs typeface="Arial" panose="020B0604020202020204" pitchFamily="34" charset="0"/>
              </a:rPr>
              <a:t>m that controls </a:t>
            </a:r>
            <a:r>
              <a:rPr lang="en-US" b="1" dirty="0">
                <a:latin typeface="Arial" panose="020B0604020202020204" pitchFamily="34" charset="0"/>
                <a:cs typeface="Arial" panose="020B0604020202020204" pitchFamily="34" charset="0"/>
              </a:rPr>
              <a:t>how agents interact and pass control to each </a:t>
            </a:r>
            <a:r>
              <a:rPr lang="en-US" dirty="0">
                <a:latin typeface="Arial" panose="020B0604020202020204" pitchFamily="34" charset="0"/>
                <a:cs typeface="Arial" panose="020B0604020202020204" pitchFamily="34" charset="0"/>
              </a:rPr>
              <a:t>other in a group chat.</a:t>
            </a:r>
            <a:r>
              <a:rPr lang="en-US" i="0" dirty="0">
                <a:effectLst/>
                <a:latin typeface="Arial" panose="020B0604020202020204" pitchFamily="34" charset="0"/>
                <a:cs typeface="Arial" panose="020B0604020202020204" pitchFamily="34" charset="0"/>
              </a:rPr>
              <a:t> If tools represent what agents can do and context variables represent what they know, </a:t>
            </a:r>
            <a:r>
              <a:rPr lang="en-US" b="1" i="0" dirty="0">
                <a:effectLst/>
                <a:latin typeface="Arial" panose="020B0604020202020204" pitchFamily="34" charset="0"/>
                <a:cs typeface="Arial" panose="020B0604020202020204" pitchFamily="34" charset="0"/>
              </a:rPr>
              <a:t>handoffs determine where they go next</a:t>
            </a:r>
            <a:r>
              <a:rPr lang="en-US" i="0" dirty="0">
                <a:effectLst/>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l">
              <a:lnSpc>
                <a:spcPct val="150000"/>
              </a:lnSpc>
            </a:pPr>
            <a:r>
              <a:rPr lang="en-US" i="0" dirty="0">
                <a:effectLst/>
                <a:latin typeface="Arial" panose="020B0604020202020204" pitchFamily="34" charset="0"/>
                <a:cs typeface="Arial" panose="020B0604020202020204" pitchFamily="34" charset="0"/>
              </a:rPr>
              <a:t>In multi-agent systems</a:t>
            </a:r>
            <a:r>
              <a:rPr lang="en-US" dirty="0">
                <a:latin typeface="Arial" panose="020B0604020202020204" pitchFamily="34" charset="0"/>
                <a:cs typeface="Arial" panose="020B0604020202020204" pitchFamily="34" charset="0"/>
              </a:rPr>
              <a:t>, you need to carefully </a:t>
            </a:r>
            <a:r>
              <a:rPr lang="en-US" b="1" dirty="0">
                <a:latin typeface="Arial" panose="020B0604020202020204" pitchFamily="34" charset="0"/>
                <a:cs typeface="Arial" panose="020B0604020202020204" pitchFamily="34" charset="0"/>
              </a:rPr>
              <a:t>control which agent speaks </a:t>
            </a:r>
            <a:r>
              <a:rPr lang="en-US" dirty="0">
                <a:latin typeface="Arial" panose="020B0604020202020204" pitchFamily="34" charset="0"/>
                <a:cs typeface="Arial" panose="020B0604020202020204" pitchFamily="34" charset="0"/>
              </a:rPr>
              <a:t>when and handoffs provide you this control.</a:t>
            </a:r>
            <a:endParaRPr lang="en-US"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8608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247234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Handoffs (concepts)</a:t>
            </a:r>
          </a:p>
        </p:txBody>
      </p:sp>
      <p:sp>
        <p:nvSpPr>
          <p:cNvPr id="2" name="TextBox 1">
            <a:extLst>
              <a:ext uri="{FF2B5EF4-FFF2-40B4-BE49-F238E27FC236}">
                <a16:creationId xmlns:a16="http://schemas.microsoft.com/office/drawing/2014/main" id="{6CFF5150-922A-F086-5F6F-47E8EFA3091F}"/>
              </a:ext>
            </a:extLst>
          </p:cNvPr>
          <p:cNvSpPr txBox="1"/>
          <p:nvPr/>
        </p:nvSpPr>
        <p:spPr>
          <a:xfrm>
            <a:off x="537600" y="1068770"/>
            <a:ext cx="8823159" cy="646331"/>
          </a:xfrm>
          <a:prstGeom prst="rect">
            <a:avLst/>
          </a:prstGeom>
          <a:noFill/>
        </p:spPr>
        <p:txBody>
          <a:bodyPr wrap="square">
            <a:spAutoFit/>
          </a:bodyPr>
          <a:lstStyle/>
          <a:p>
            <a:pPr algn="l"/>
            <a:r>
              <a:rPr lang="en-US" i="0" dirty="0">
                <a:effectLst/>
                <a:latin typeface="Arial" panose="020B0604020202020204" pitchFamily="34" charset="0"/>
                <a:cs typeface="Arial" panose="020B0604020202020204" pitchFamily="34" charset="0"/>
              </a:rPr>
              <a:t>Each agent in AG2 has a </a:t>
            </a:r>
            <a:r>
              <a:rPr lang="en-US" i="0" dirty="0">
                <a:effectLst/>
                <a:highlight>
                  <a:srgbClr val="C0C0C0"/>
                </a:highlight>
                <a:latin typeface="Arial" panose="020B0604020202020204" pitchFamily="34" charset="0"/>
                <a:cs typeface="Arial" panose="020B0604020202020204" pitchFamily="34" charset="0"/>
              </a:rPr>
              <a:t>handoffs</a:t>
            </a:r>
            <a:r>
              <a:rPr lang="en-US" i="0" dirty="0">
                <a:effectLst/>
                <a:latin typeface="Arial" panose="020B0604020202020204" pitchFamily="34" charset="0"/>
                <a:cs typeface="Arial" panose="020B0604020202020204" pitchFamily="34" charset="0"/>
              </a:rPr>
              <a:t> attribute that manages transitions from that agent. </a:t>
            </a:r>
            <a:r>
              <a:rPr lang="en-US" b="1" i="0" dirty="0">
                <a:effectLst/>
                <a:latin typeface="Arial" panose="020B0604020202020204" pitchFamily="34" charset="0"/>
                <a:cs typeface="Arial" panose="020B0604020202020204" pitchFamily="34" charset="0"/>
              </a:rPr>
              <a:t>The handoffs attribute is an instance of the Handoffs class. </a:t>
            </a:r>
          </a:p>
        </p:txBody>
      </p:sp>
      <p:sp>
        <p:nvSpPr>
          <p:cNvPr id="4" name="TextBox 3">
            <a:extLst>
              <a:ext uri="{FF2B5EF4-FFF2-40B4-BE49-F238E27FC236}">
                <a16:creationId xmlns:a16="http://schemas.microsoft.com/office/drawing/2014/main" id="{B346298F-CDC6-780B-A716-5242415994E9}"/>
              </a:ext>
            </a:extLst>
          </p:cNvPr>
          <p:cNvSpPr txBox="1"/>
          <p:nvPr/>
        </p:nvSpPr>
        <p:spPr>
          <a:xfrm>
            <a:off x="534226" y="2716367"/>
            <a:ext cx="10841600" cy="3780458"/>
          </a:xfrm>
          <a:prstGeom prst="rect">
            <a:avLst/>
          </a:prstGeom>
          <a:noFill/>
        </p:spPr>
        <p:txBody>
          <a:bodyPr wrap="square">
            <a:spAutoFit/>
          </a:bodyPr>
          <a:lstStyle/>
          <a:p>
            <a:pPr algn="l">
              <a:lnSpc>
                <a:spcPct val="150000"/>
              </a:lnSpc>
            </a:pPr>
            <a:r>
              <a:rPr lang="en-US" i="0" dirty="0">
                <a:effectLst/>
                <a:latin typeface="Arial" panose="020B0604020202020204" pitchFamily="34" charset="0"/>
                <a:cs typeface="Arial" panose="020B0604020202020204" pitchFamily="34" charset="0"/>
              </a:rPr>
              <a:t>Transition Targets:</a:t>
            </a:r>
          </a:p>
          <a:p>
            <a:pPr marL="742950" lvl="1" indent="-285750">
              <a:lnSpc>
                <a:spcPct val="150000"/>
              </a:lnSpc>
              <a:buFont typeface="Arial" panose="020B0604020202020204" pitchFamily="34" charset="0"/>
              <a:buChar char="•"/>
            </a:pPr>
            <a:r>
              <a:rPr lang="en-US" i="0" dirty="0" err="1">
                <a:effectLst/>
                <a:highlight>
                  <a:srgbClr val="C0C0C0"/>
                </a:highlight>
                <a:latin typeface="Arial" panose="020B0604020202020204" pitchFamily="34" charset="0"/>
                <a:cs typeface="Arial" panose="020B0604020202020204" pitchFamily="34" charset="0"/>
              </a:rPr>
              <a:t>AgentNameTarget</a:t>
            </a:r>
            <a:r>
              <a:rPr lang="en-US" i="0" dirty="0">
                <a:effectLst/>
                <a:latin typeface="Arial" panose="020B0604020202020204" pitchFamily="34" charset="0"/>
                <a:cs typeface="Arial" panose="020B0604020202020204" pitchFamily="34" charset="0"/>
              </a:rPr>
              <a:t>: Transfer control to an agent by name</a:t>
            </a:r>
          </a:p>
          <a:p>
            <a:pPr marL="742950" lvl="1" indent="-285750">
              <a:lnSpc>
                <a:spcPct val="150000"/>
              </a:lnSpc>
              <a:buFont typeface="Arial" panose="020B0604020202020204" pitchFamily="34" charset="0"/>
              <a:buChar char="•"/>
            </a:pPr>
            <a:r>
              <a:rPr lang="en-US" dirty="0" err="1">
                <a:highlight>
                  <a:srgbClr val="C0C0C0"/>
                </a:highlight>
                <a:latin typeface="Arial" panose="020B0604020202020204" pitchFamily="34" charset="0"/>
                <a:cs typeface="Arial" panose="020B0604020202020204" pitchFamily="34" charset="0"/>
              </a:rPr>
              <a:t>AgentTarget</a:t>
            </a:r>
            <a:r>
              <a:rPr lang="en-US" dirty="0">
                <a:latin typeface="Arial" panose="020B0604020202020204" pitchFamily="34" charset="0"/>
                <a:cs typeface="Arial" panose="020B0604020202020204" pitchFamily="34" charset="0"/>
              </a:rPr>
              <a:t>: Transfer control to a specific agent instance</a:t>
            </a:r>
          </a:p>
          <a:p>
            <a:pPr marL="742950" lvl="1" indent="-285750">
              <a:lnSpc>
                <a:spcPct val="150000"/>
              </a:lnSpc>
              <a:buFont typeface="Arial" panose="020B0604020202020204" pitchFamily="34" charset="0"/>
              <a:buChar char="•"/>
            </a:pPr>
            <a:r>
              <a:rPr lang="en-US" i="0" dirty="0" err="1">
                <a:effectLst/>
                <a:highlight>
                  <a:srgbClr val="C0C0C0"/>
                </a:highlight>
                <a:latin typeface="Arial" panose="020B0604020202020204" pitchFamily="34" charset="0"/>
                <a:cs typeface="Arial" panose="020B0604020202020204" pitchFamily="34" charset="0"/>
              </a:rPr>
              <a:t>AskUserTarget</a:t>
            </a:r>
            <a:r>
              <a:rPr lang="en-US" i="0" dirty="0">
                <a:effectLst/>
                <a:latin typeface="Arial" panose="020B0604020202020204" pitchFamily="34" charset="0"/>
                <a:cs typeface="Arial" panose="020B0604020202020204" pitchFamily="34" charset="0"/>
              </a:rPr>
              <a:t>: Ask the user to select the next speaker</a:t>
            </a:r>
          </a:p>
          <a:p>
            <a:pPr marL="742950" lvl="1" indent="-285750">
              <a:lnSpc>
                <a:spcPct val="150000"/>
              </a:lnSpc>
              <a:buFont typeface="Arial" panose="020B0604020202020204" pitchFamily="34" charset="0"/>
              <a:buChar char="•"/>
            </a:pPr>
            <a:r>
              <a:rPr lang="en-US" dirty="0" err="1">
                <a:highlight>
                  <a:srgbClr val="C0C0C0"/>
                </a:highlight>
                <a:latin typeface="Arial" panose="020B0604020202020204" pitchFamily="34" charset="0"/>
                <a:cs typeface="Arial" panose="020B0604020202020204" pitchFamily="34" charset="0"/>
              </a:rPr>
              <a:t>GroupManagerTarget</a:t>
            </a:r>
            <a:r>
              <a:rPr lang="en-US" dirty="0">
                <a:latin typeface="Arial" panose="020B0604020202020204" pitchFamily="34" charset="0"/>
                <a:cs typeface="Arial" panose="020B0604020202020204" pitchFamily="34" charset="0"/>
              </a:rPr>
              <a:t>: Transfer control to the group manager who will select the next speaker</a:t>
            </a:r>
          </a:p>
          <a:p>
            <a:pPr marL="742950" lvl="1" indent="-285750">
              <a:lnSpc>
                <a:spcPct val="150000"/>
              </a:lnSpc>
              <a:buFont typeface="Arial" panose="020B0604020202020204" pitchFamily="34" charset="0"/>
              <a:buChar char="•"/>
            </a:pPr>
            <a:r>
              <a:rPr lang="en-US" i="0" dirty="0" err="1">
                <a:effectLst/>
                <a:highlight>
                  <a:srgbClr val="C0C0C0"/>
                </a:highlight>
                <a:latin typeface="Arial" panose="020B0604020202020204" pitchFamily="34" charset="0"/>
                <a:cs typeface="Arial" panose="020B0604020202020204" pitchFamily="34" charset="0"/>
              </a:rPr>
              <a:t>RandomAgentTarget</a:t>
            </a:r>
            <a:r>
              <a:rPr lang="en-US" i="0" dirty="0">
                <a:effectLst/>
                <a:latin typeface="Arial" panose="020B0604020202020204" pitchFamily="34" charset="0"/>
                <a:cs typeface="Arial" panose="020B0604020202020204" pitchFamily="34" charset="0"/>
              </a:rPr>
              <a:t>: Randomly select from a list of agents</a:t>
            </a:r>
          </a:p>
          <a:p>
            <a:pPr marL="742950" lvl="1" indent="-285750">
              <a:lnSpc>
                <a:spcPct val="150000"/>
              </a:lnSpc>
              <a:buFont typeface="Arial" panose="020B0604020202020204" pitchFamily="34" charset="0"/>
              <a:buChar char="•"/>
            </a:pPr>
            <a:r>
              <a:rPr lang="en-US" dirty="0" err="1">
                <a:highlight>
                  <a:srgbClr val="C0C0C0"/>
                </a:highlight>
                <a:latin typeface="Arial" panose="020B0604020202020204" pitchFamily="34" charset="0"/>
                <a:cs typeface="Arial" panose="020B0604020202020204" pitchFamily="34" charset="0"/>
              </a:rPr>
              <a:t>RevertToUserTarget</a:t>
            </a:r>
            <a:r>
              <a:rPr lang="en-US" dirty="0">
                <a:latin typeface="Arial" panose="020B0604020202020204" pitchFamily="34" charset="0"/>
                <a:cs typeface="Arial" panose="020B0604020202020204" pitchFamily="34" charset="0"/>
              </a:rPr>
              <a:t>: Return control to the user agent</a:t>
            </a:r>
          </a:p>
          <a:p>
            <a:pPr marL="742950" lvl="1" indent="-285750">
              <a:lnSpc>
                <a:spcPct val="150000"/>
              </a:lnSpc>
              <a:buFont typeface="Arial" panose="020B0604020202020204" pitchFamily="34" charset="0"/>
              <a:buChar char="•"/>
            </a:pPr>
            <a:r>
              <a:rPr lang="en-US" i="0" dirty="0" err="1">
                <a:effectLst/>
                <a:highlight>
                  <a:srgbClr val="C0C0C0"/>
                </a:highlight>
                <a:latin typeface="Arial" panose="020B0604020202020204" pitchFamily="34" charset="0"/>
                <a:cs typeface="Arial" panose="020B0604020202020204" pitchFamily="34" charset="0"/>
              </a:rPr>
              <a:t>StayTarget</a:t>
            </a:r>
            <a:r>
              <a:rPr lang="en-US" i="0" dirty="0">
                <a:effectLst/>
                <a:latin typeface="Arial" panose="020B0604020202020204" pitchFamily="34" charset="0"/>
                <a:cs typeface="Arial" panose="020B0604020202020204" pitchFamily="34" charset="0"/>
              </a:rPr>
              <a:t>: Keep control with the </a:t>
            </a:r>
            <a:r>
              <a:rPr lang="en-US" dirty="0">
                <a:latin typeface="Arial" panose="020B0604020202020204" pitchFamily="34" charset="0"/>
                <a:cs typeface="Arial" panose="020B0604020202020204" pitchFamily="34" charset="0"/>
              </a:rPr>
              <a:t>current agent</a:t>
            </a:r>
          </a:p>
          <a:p>
            <a:pPr marL="742950" lvl="1" indent="-285750">
              <a:lnSpc>
                <a:spcPct val="150000"/>
              </a:lnSpc>
              <a:buFont typeface="Arial" panose="020B0604020202020204" pitchFamily="34" charset="0"/>
              <a:buChar char="•"/>
            </a:pPr>
            <a:r>
              <a:rPr lang="en-US" i="0" dirty="0" err="1">
                <a:effectLst/>
                <a:highlight>
                  <a:srgbClr val="C0C0C0"/>
                </a:highlight>
                <a:latin typeface="Arial" panose="020B0604020202020204" pitchFamily="34" charset="0"/>
                <a:cs typeface="Arial" panose="020B0604020202020204" pitchFamily="34" charset="0"/>
              </a:rPr>
              <a:t>Te</a:t>
            </a:r>
            <a:r>
              <a:rPr lang="en-US" dirty="0" err="1">
                <a:highlight>
                  <a:srgbClr val="C0C0C0"/>
                </a:highlight>
                <a:latin typeface="Arial" panose="020B0604020202020204" pitchFamily="34" charset="0"/>
                <a:cs typeface="Arial" panose="020B0604020202020204" pitchFamily="34" charset="0"/>
              </a:rPr>
              <a:t>rminateTarget</a:t>
            </a:r>
            <a:r>
              <a:rPr lang="en-US" dirty="0">
                <a:latin typeface="Arial" panose="020B0604020202020204" pitchFamily="34" charset="0"/>
                <a:cs typeface="Arial" panose="020B0604020202020204" pitchFamily="34" charset="0"/>
              </a:rPr>
              <a:t>: End the conversation</a:t>
            </a:r>
            <a:endParaRPr lang="en-US" i="0" dirty="0">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4CCD6C6-B583-A0B6-FC9C-95A022006FDC}"/>
              </a:ext>
            </a:extLst>
          </p:cNvPr>
          <p:cNvSpPr txBox="1"/>
          <p:nvPr/>
        </p:nvSpPr>
        <p:spPr>
          <a:xfrm>
            <a:off x="537600" y="1955877"/>
            <a:ext cx="8823159" cy="646331"/>
          </a:xfrm>
          <a:prstGeom prst="rect">
            <a:avLst/>
          </a:prstGeom>
          <a:noFill/>
        </p:spPr>
        <p:txBody>
          <a:bodyPr wrap="square">
            <a:spAutoFit/>
          </a:bodyPr>
          <a:lstStyle/>
          <a:p>
            <a:pPr algn="l"/>
            <a:r>
              <a:rPr lang="en-US" i="0" dirty="0">
                <a:effectLst/>
                <a:latin typeface="Arial" panose="020B0604020202020204" pitchFamily="34" charset="0"/>
                <a:cs typeface="Arial" panose="020B0604020202020204" pitchFamily="34" charset="0"/>
              </a:rPr>
              <a:t>When defining a handoff, you specify a transition target – the destination where control should go. AG2 provides several types or transition targets:</a:t>
            </a:r>
            <a:endParaRPr lang="en-US" b="1"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7056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318568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Handoffs (implementation)</a:t>
            </a:r>
          </a:p>
        </p:txBody>
      </p:sp>
      <p:pic>
        <p:nvPicPr>
          <p:cNvPr id="6" name="Picture 5">
            <a:extLst>
              <a:ext uri="{FF2B5EF4-FFF2-40B4-BE49-F238E27FC236}">
                <a16:creationId xmlns:a16="http://schemas.microsoft.com/office/drawing/2014/main" id="{35C909F3-B111-1715-A590-0F4104599C7C}"/>
              </a:ext>
            </a:extLst>
          </p:cNvPr>
          <p:cNvPicPr>
            <a:picLocks noChangeAspect="1"/>
          </p:cNvPicPr>
          <p:nvPr/>
        </p:nvPicPr>
        <p:blipFill>
          <a:blip r:embed="rId2"/>
          <a:stretch>
            <a:fillRect/>
          </a:stretch>
        </p:blipFill>
        <p:spPr>
          <a:xfrm>
            <a:off x="707327" y="1280499"/>
            <a:ext cx="9978767" cy="2594204"/>
          </a:xfrm>
          <a:prstGeom prst="rect">
            <a:avLst/>
          </a:prstGeom>
        </p:spPr>
      </p:pic>
      <p:pic>
        <p:nvPicPr>
          <p:cNvPr id="7" name="Picture 6">
            <a:extLst>
              <a:ext uri="{FF2B5EF4-FFF2-40B4-BE49-F238E27FC236}">
                <a16:creationId xmlns:a16="http://schemas.microsoft.com/office/drawing/2014/main" id="{D46B9BAD-1FE0-32E0-94D2-7159ABFBF38F}"/>
              </a:ext>
            </a:extLst>
          </p:cNvPr>
          <p:cNvPicPr>
            <a:picLocks noChangeAspect="1"/>
          </p:cNvPicPr>
          <p:nvPr/>
        </p:nvPicPr>
        <p:blipFill>
          <a:blip r:embed="rId3"/>
          <a:stretch>
            <a:fillRect/>
          </a:stretch>
        </p:blipFill>
        <p:spPr>
          <a:xfrm>
            <a:off x="707327" y="4497389"/>
            <a:ext cx="9978767" cy="1660840"/>
          </a:xfrm>
          <a:prstGeom prst="rect">
            <a:avLst/>
          </a:prstGeom>
        </p:spPr>
      </p:pic>
    </p:spTree>
    <p:extLst>
      <p:ext uri="{BB962C8B-B14F-4D97-AF65-F5344CB8AC3E}">
        <p14:creationId xmlns:p14="http://schemas.microsoft.com/office/powerpoint/2010/main" val="1813394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318568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Handoffs (implementation)</a:t>
            </a:r>
          </a:p>
        </p:txBody>
      </p:sp>
      <p:sp>
        <p:nvSpPr>
          <p:cNvPr id="2" name="TextBox 1">
            <a:extLst>
              <a:ext uri="{FF2B5EF4-FFF2-40B4-BE49-F238E27FC236}">
                <a16:creationId xmlns:a16="http://schemas.microsoft.com/office/drawing/2014/main" id="{19B8F6A6-C807-768E-7976-BE1024E21B57}"/>
              </a:ext>
            </a:extLst>
          </p:cNvPr>
          <p:cNvSpPr txBox="1"/>
          <p:nvPr/>
        </p:nvSpPr>
        <p:spPr>
          <a:xfrm>
            <a:off x="537599" y="1054531"/>
            <a:ext cx="9893333" cy="2672463"/>
          </a:xfrm>
          <a:prstGeom prst="rect">
            <a:avLst/>
          </a:prstGeom>
          <a:noFill/>
        </p:spPr>
        <p:txBody>
          <a:bodyPr wrap="square">
            <a:spAutoFit/>
          </a:bodyPr>
          <a:lstStyle/>
          <a:p>
            <a:pPr algn="l"/>
            <a:r>
              <a:rPr lang="en-US" i="0" dirty="0">
                <a:effectLst/>
                <a:latin typeface="Arial" panose="020B0604020202020204" pitchFamily="34" charset="0"/>
                <a:cs typeface="Arial" panose="020B0604020202020204" pitchFamily="34" charset="0"/>
              </a:rPr>
              <a:t>AG2 offers four main ways to define handoffs:</a:t>
            </a:r>
          </a:p>
          <a:p>
            <a:pPr algn="l"/>
            <a:endParaRPr lang="en-US" b="1" dirty="0">
              <a:latin typeface="Arial" panose="020B0604020202020204" pitchFamily="34" charset="0"/>
              <a:cs typeface="Arial" panose="020B0604020202020204" pitchFamily="34" charset="0"/>
            </a:endParaRPr>
          </a:p>
          <a:p>
            <a:pPr marL="742950" lvl="1" indent="-285750">
              <a:lnSpc>
                <a:spcPct val="150000"/>
              </a:lnSpc>
              <a:buFont typeface="Wingdings" pitchFamily="2" charset="2"/>
              <a:buChar char="Ø"/>
            </a:pPr>
            <a:r>
              <a:rPr lang="en-US" b="1" i="0" dirty="0">
                <a:effectLst/>
                <a:latin typeface="Arial" panose="020B0604020202020204" pitchFamily="34" charset="0"/>
                <a:cs typeface="Arial" panose="020B0604020202020204" pitchFamily="34" charset="0"/>
              </a:rPr>
              <a:t>Explicit handoffs from tools: </a:t>
            </a:r>
            <a:r>
              <a:rPr lang="en-US" i="0" dirty="0">
                <a:effectLst/>
                <a:latin typeface="Arial" panose="020B0604020202020204" pitchFamily="34" charset="0"/>
                <a:cs typeface="Arial" panose="020B0604020202020204" pitchFamily="34" charset="0"/>
              </a:rPr>
              <a:t>Direct transitions specified by tool return values</a:t>
            </a:r>
          </a:p>
          <a:p>
            <a:pPr marL="742950" lvl="1" indent="-285750">
              <a:lnSpc>
                <a:spcPct val="150000"/>
              </a:lnSpc>
              <a:buFont typeface="Wingdings" pitchFamily="2" charset="2"/>
              <a:buChar char="Ø"/>
            </a:pPr>
            <a:r>
              <a:rPr lang="en-US" b="1" dirty="0">
                <a:latin typeface="Arial" panose="020B0604020202020204" pitchFamily="34" charset="0"/>
                <a:cs typeface="Arial" panose="020B0604020202020204" pitchFamily="34" charset="0"/>
              </a:rPr>
              <a:t>LLM-based conditions: </a:t>
            </a:r>
            <a:r>
              <a:rPr lang="en-US" dirty="0">
                <a:latin typeface="Arial" panose="020B0604020202020204" pitchFamily="34" charset="0"/>
                <a:cs typeface="Arial" panose="020B0604020202020204" pitchFamily="34" charset="0"/>
              </a:rPr>
              <a:t>Transitions based on language model’s analysis of messages</a:t>
            </a:r>
          </a:p>
          <a:p>
            <a:pPr marL="742950" lvl="1" indent="-285750">
              <a:lnSpc>
                <a:spcPct val="150000"/>
              </a:lnSpc>
              <a:buFont typeface="Wingdings" pitchFamily="2" charset="2"/>
              <a:buChar char="Ø"/>
            </a:pPr>
            <a:r>
              <a:rPr lang="en-US" b="1" i="0" dirty="0">
                <a:effectLst/>
                <a:latin typeface="Arial" panose="020B0604020202020204" pitchFamily="34" charset="0"/>
                <a:cs typeface="Arial" panose="020B0604020202020204" pitchFamily="34" charset="0"/>
              </a:rPr>
              <a:t>Context-based conditions: </a:t>
            </a:r>
            <a:r>
              <a:rPr lang="en-US" i="0" dirty="0">
                <a:effectLst/>
                <a:latin typeface="Arial" panose="020B0604020202020204" pitchFamily="34" charset="0"/>
                <a:cs typeface="Arial" panose="020B0604020202020204" pitchFamily="34" charset="0"/>
              </a:rPr>
              <a:t>Transitions based on values </a:t>
            </a:r>
            <a:r>
              <a:rPr lang="en-US" dirty="0">
                <a:latin typeface="Arial" panose="020B0604020202020204" pitchFamily="34" charset="0"/>
                <a:cs typeface="Arial" panose="020B0604020202020204" pitchFamily="34" charset="0"/>
              </a:rPr>
              <a:t>in context variables</a:t>
            </a:r>
          </a:p>
          <a:p>
            <a:pPr marL="742950" lvl="1" indent="-285750">
              <a:lnSpc>
                <a:spcPct val="150000"/>
              </a:lnSpc>
              <a:buFont typeface="Wingdings" pitchFamily="2" charset="2"/>
              <a:buChar char="Ø"/>
            </a:pPr>
            <a:r>
              <a:rPr lang="en-US" b="1" i="0" dirty="0">
                <a:effectLst/>
                <a:latin typeface="Arial" panose="020B0604020202020204" pitchFamily="34" charset="0"/>
                <a:cs typeface="Arial" panose="020B0604020202020204" pitchFamily="34" charset="0"/>
              </a:rPr>
              <a:t>After</a:t>
            </a:r>
            <a:r>
              <a:rPr lang="en-US" b="1" dirty="0">
                <a:latin typeface="Arial" panose="020B0604020202020204" pitchFamily="34" charset="0"/>
                <a:cs typeface="Arial" panose="020B0604020202020204" pitchFamily="34" charset="0"/>
              </a:rPr>
              <a:t>-work behavior: </a:t>
            </a:r>
            <a:r>
              <a:rPr lang="en-US" dirty="0">
                <a:latin typeface="Arial" panose="020B0604020202020204" pitchFamily="34" charset="0"/>
                <a:cs typeface="Arial" panose="020B0604020202020204" pitchFamily="34" charset="0"/>
              </a:rPr>
              <a:t>Default transition when no LLM or context conditions are met and no tools are called</a:t>
            </a:r>
            <a:endParaRPr lang="en-US" b="1"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1223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42158E3-054F-6F14-ED69-B53B33CA5394}"/>
              </a:ext>
            </a:extLst>
          </p:cNvPr>
          <p:cNvSpPr txBox="1"/>
          <p:nvPr/>
        </p:nvSpPr>
        <p:spPr>
          <a:xfrm>
            <a:off x="1878627" y="3167390"/>
            <a:ext cx="8434745"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Build your first multi-agent system with AG2 Python </a:t>
            </a:r>
          </a:p>
        </p:txBody>
      </p:sp>
      <p:cxnSp>
        <p:nvCxnSpPr>
          <p:cNvPr id="3" name="Straight Connector 2">
            <a:extLst>
              <a:ext uri="{FF2B5EF4-FFF2-40B4-BE49-F238E27FC236}">
                <a16:creationId xmlns:a16="http://schemas.microsoft.com/office/drawing/2014/main" id="{41E8F030-0E5A-7B56-561E-9C0D334F84C5}"/>
              </a:ext>
            </a:extLst>
          </p:cNvPr>
          <p:cNvCxnSpPr/>
          <p:nvPr/>
        </p:nvCxnSpPr>
        <p:spPr>
          <a:xfrm flipH="1">
            <a:off x="8153581" y="2895600"/>
            <a:ext cx="626534" cy="106680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2B0A0C20-CA92-4AE5-5AE6-091455658B61}"/>
              </a:ext>
            </a:extLst>
          </p:cNvPr>
          <p:cNvCxnSpPr>
            <a:cxnSpLocks/>
          </p:cNvCxnSpPr>
          <p:nvPr/>
        </p:nvCxnSpPr>
        <p:spPr>
          <a:xfrm>
            <a:off x="8153581" y="2895600"/>
            <a:ext cx="626534" cy="1066800"/>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9964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318568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Handoffs (implementation)</a:t>
            </a:r>
          </a:p>
        </p:txBody>
      </p:sp>
      <p:sp>
        <p:nvSpPr>
          <p:cNvPr id="6" name="TextBox 5">
            <a:extLst>
              <a:ext uri="{FF2B5EF4-FFF2-40B4-BE49-F238E27FC236}">
                <a16:creationId xmlns:a16="http://schemas.microsoft.com/office/drawing/2014/main" id="{7274DFFE-A001-CDAB-2576-1DE81A206476}"/>
              </a:ext>
            </a:extLst>
          </p:cNvPr>
          <p:cNvSpPr txBox="1"/>
          <p:nvPr/>
        </p:nvSpPr>
        <p:spPr>
          <a:xfrm>
            <a:off x="537599" y="1054531"/>
            <a:ext cx="9893333" cy="923330"/>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Explicit Handoffs from tools</a:t>
            </a:r>
          </a:p>
          <a:p>
            <a:pPr algn="l"/>
            <a:endParaRPr lang="en-US" b="1"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Tools can specify transitions directly in their return values</a:t>
            </a:r>
            <a:endParaRPr lang="en-US" i="0" dirty="0">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84C2A0F-0272-AC10-00A4-4D04CC40A469}"/>
              </a:ext>
            </a:extLst>
          </p:cNvPr>
          <p:cNvPicPr>
            <a:picLocks noChangeAspect="1"/>
          </p:cNvPicPr>
          <p:nvPr/>
        </p:nvPicPr>
        <p:blipFill>
          <a:blip r:embed="rId2"/>
          <a:stretch>
            <a:fillRect/>
          </a:stretch>
        </p:blipFill>
        <p:spPr>
          <a:xfrm>
            <a:off x="779457" y="2285058"/>
            <a:ext cx="10184877" cy="3518411"/>
          </a:xfrm>
          <a:prstGeom prst="rect">
            <a:avLst/>
          </a:prstGeom>
        </p:spPr>
      </p:pic>
    </p:spTree>
    <p:extLst>
      <p:ext uri="{BB962C8B-B14F-4D97-AF65-F5344CB8AC3E}">
        <p14:creationId xmlns:p14="http://schemas.microsoft.com/office/powerpoint/2010/main" val="4080868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318568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Handoffs (implementation)</a:t>
            </a:r>
          </a:p>
        </p:txBody>
      </p:sp>
      <p:sp>
        <p:nvSpPr>
          <p:cNvPr id="6" name="TextBox 5">
            <a:extLst>
              <a:ext uri="{FF2B5EF4-FFF2-40B4-BE49-F238E27FC236}">
                <a16:creationId xmlns:a16="http://schemas.microsoft.com/office/drawing/2014/main" id="{7274DFFE-A001-CDAB-2576-1DE81A206476}"/>
              </a:ext>
            </a:extLst>
          </p:cNvPr>
          <p:cNvSpPr txBox="1"/>
          <p:nvPr/>
        </p:nvSpPr>
        <p:spPr>
          <a:xfrm>
            <a:off x="537599" y="1054531"/>
            <a:ext cx="9893333" cy="1200329"/>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LLM-Based Conditions</a:t>
            </a:r>
          </a:p>
          <a:p>
            <a:pPr algn="l"/>
            <a:endParaRPr lang="en-US" b="1"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LLM-based conditions use the LLM to determine when a transition should occur. This is useful when the decision depends on understanding the meaning of messages</a:t>
            </a:r>
            <a:endParaRPr lang="en-US" i="0" dirty="0">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1E5C25C-30FA-C8B8-F3A7-2DFD1D9222FC}"/>
              </a:ext>
            </a:extLst>
          </p:cNvPr>
          <p:cNvPicPr>
            <a:picLocks noChangeAspect="1"/>
          </p:cNvPicPr>
          <p:nvPr/>
        </p:nvPicPr>
        <p:blipFill>
          <a:blip r:embed="rId2"/>
          <a:stretch>
            <a:fillRect/>
          </a:stretch>
        </p:blipFill>
        <p:spPr>
          <a:xfrm>
            <a:off x="537599" y="2658265"/>
            <a:ext cx="11010934" cy="3386925"/>
          </a:xfrm>
          <a:prstGeom prst="rect">
            <a:avLst/>
          </a:prstGeom>
        </p:spPr>
      </p:pic>
    </p:spTree>
    <p:extLst>
      <p:ext uri="{BB962C8B-B14F-4D97-AF65-F5344CB8AC3E}">
        <p14:creationId xmlns:p14="http://schemas.microsoft.com/office/powerpoint/2010/main" val="591252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318568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Handoffs (implementation)</a:t>
            </a:r>
          </a:p>
        </p:txBody>
      </p:sp>
      <p:sp>
        <p:nvSpPr>
          <p:cNvPr id="6" name="TextBox 5">
            <a:extLst>
              <a:ext uri="{FF2B5EF4-FFF2-40B4-BE49-F238E27FC236}">
                <a16:creationId xmlns:a16="http://schemas.microsoft.com/office/drawing/2014/main" id="{7274DFFE-A001-CDAB-2576-1DE81A206476}"/>
              </a:ext>
            </a:extLst>
          </p:cNvPr>
          <p:cNvSpPr txBox="1"/>
          <p:nvPr/>
        </p:nvSpPr>
        <p:spPr>
          <a:xfrm>
            <a:off x="537599" y="1054531"/>
            <a:ext cx="9893333" cy="1200329"/>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Context-Based Conditions </a:t>
            </a:r>
          </a:p>
          <a:p>
            <a:pPr algn="l"/>
            <a:endParaRPr lang="en-US" b="1"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Context-based conditions transition based on the values of context variables. This is ideal for decisions that depend on the system’s state rather than message content.</a:t>
            </a:r>
            <a:endParaRPr lang="en-US" i="0" dirty="0">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41A2D2D-D95D-8B09-CF41-5A7B21B6C10A}"/>
              </a:ext>
            </a:extLst>
          </p:cNvPr>
          <p:cNvPicPr>
            <a:picLocks noChangeAspect="1"/>
          </p:cNvPicPr>
          <p:nvPr/>
        </p:nvPicPr>
        <p:blipFill>
          <a:blip r:embed="rId2"/>
          <a:stretch>
            <a:fillRect/>
          </a:stretch>
        </p:blipFill>
        <p:spPr>
          <a:xfrm>
            <a:off x="660179" y="2546162"/>
            <a:ext cx="10871642" cy="2753973"/>
          </a:xfrm>
          <a:prstGeom prst="rect">
            <a:avLst/>
          </a:prstGeom>
        </p:spPr>
      </p:pic>
      <p:sp>
        <p:nvSpPr>
          <p:cNvPr id="5" name="TextBox 4">
            <a:extLst>
              <a:ext uri="{FF2B5EF4-FFF2-40B4-BE49-F238E27FC236}">
                <a16:creationId xmlns:a16="http://schemas.microsoft.com/office/drawing/2014/main" id="{A7E25A70-4E6C-C277-3E89-D8EA6E90720A}"/>
              </a:ext>
            </a:extLst>
          </p:cNvPr>
          <p:cNvSpPr txBox="1"/>
          <p:nvPr/>
        </p:nvSpPr>
        <p:spPr>
          <a:xfrm>
            <a:off x="660179" y="5480303"/>
            <a:ext cx="9893333" cy="646331"/>
          </a:xfrm>
          <a:prstGeom prst="rect">
            <a:avLst/>
          </a:prstGeom>
          <a:noFill/>
        </p:spPr>
        <p:txBody>
          <a:bodyPr wrap="square">
            <a:spAutoFit/>
          </a:bodyPr>
          <a:lstStyle/>
          <a:p>
            <a:pPr algn="l"/>
            <a:r>
              <a:rPr lang="en-US" dirty="0">
                <a:latin typeface="Arial" panose="020B0604020202020204" pitchFamily="34" charset="0"/>
                <a:cs typeface="Arial" panose="020B0604020202020204" pitchFamily="34" charset="0"/>
              </a:rPr>
              <a:t>This example transitions to an escalation agent when the </a:t>
            </a:r>
            <a:r>
              <a:rPr lang="en-US" dirty="0" err="1">
                <a:highlight>
                  <a:srgbClr val="C0C0C0"/>
                </a:highlight>
                <a:latin typeface="Arial" panose="020B0604020202020204" pitchFamily="34" charset="0"/>
                <a:cs typeface="Arial" panose="020B0604020202020204" pitchFamily="34" charset="0"/>
              </a:rPr>
              <a:t>issue_severity</a:t>
            </a:r>
            <a:r>
              <a:rPr lang="en-US" dirty="0">
                <a:highlight>
                  <a:srgbClr val="C0C0C0"/>
                </a:highlight>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context variable is 8 or higher.</a:t>
            </a:r>
            <a:endParaRPr lang="en-US"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767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318568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Handoffs (implementation)</a:t>
            </a:r>
          </a:p>
        </p:txBody>
      </p:sp>
      <p:sp>
        <p:nvSpPr>
          <p:cNvPr id="6" name="TextBox 5">
            <a:extLst>
              <a:ext uri="{FF2B5EF4-FFF2-40B4-BE49-F238E27FC236}">
                <a16:creationId xmlns:a16="http://schemas.microsoft.com/office/drawing/2014/main" id="{7274DFFE-A001-CDAB-2576-1DE81A206476}"/>
              </a:ext>
            </a:extLst>
          </p:cNvPr>
          <p:cNvSpPr txBox="1"/>
          <p:nvPr/>
        </p:nvSpPr>
        <p:spPr>
          <a:xfrm>
            <a:off x="537599" y="1054531"/>
            <a:ext cx="9893333" cy="1200329"/>
          </a:xfrm>
          <a:prstGeom prst="rect">
            <a:avLst/>
          </a:prstGeom>
          <a:noFill/>
        </p:spPr>
        <p:txBody>
          <a:bodyPr wrap="square">
            <a:spAutoFit/>
          </a:bodyPr>
          <a:lstStyle/>
          <a:p>
            <a:pPr algn="l"/>
            <a:r>
              <a:rPr lang="en-US" b="1" dirty="0">
                <a:latin typeface="Arial" panose="020B0604020202020204" pitchFamily="34" charset="0"/>
                <a:cs typeface="Arial" panose="020B0604020202020204" pitchFamily="34" charset="0"/>
              </a:rPr>
              <a:t>After-Work Behavior</a:t>
            </a:r>
          </a:p>
          <a:p>
            <a:pPr algn="l"/>
            <a:endParaRPr lang="en-US" b="1"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After-work behavior defines the default transition that occurs after an agent completes its work and no specific condition is met.</a:t>
            </a:r>
            <a:endParaRPr lang="en-US" i="0" dirty="0">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7E25A70-4E6C-C277-3E89-D8EA6E90720A}"/>
              </a:ext>
            </a:extLst>
          </p:cNvPr>
          <p:cNvSpPr txBox="1"/>
          <p:nvPr/>
        </p:nvSpPr>
        <p:spPr>
          <a:xfrm>
            <a:off x="572459" y="4900497"/>
            <a:ext cx="9893333" cy="646331"/>
          </a:xfrm>
          <a:prstGeom prst="rect">
            <a:avLst/>
          </a:prstGeom>
          <a:noFill/>
        </p:spPr>
        <p:txBody>
          <a:bodyPr wrap="square">
            <a:spAutoFit/>
          </a:bodyPr>
          <a:lstStyle/>
          <a:p>
            <a:pPr algn="l"/>
            <a:r>
              <a:rPr lang="en-US" dirty="0">
                <a:latin typeface="Arial" panose="020B0604020202020204" pitchFamily="34" charset="0"/>
                <a:cs typeface="Arial" panose="020B0604020202020204" pitchFamily="34" charset="0"/>
              </a:rPr>
              <a:t>In this example, control returns to the user after the tech agent finished speaking, unless another condition routes it elsewhere.</a:t>
            </a:r>
            <a:endParaRPr lang="en-US" i="0" dirty="0">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77F883C-EA51-4CBE-50C3-1AEB42F040D7}"/>
              </a:ext>
            </a:extLst>
          </p:cNvPr>
          <p:cNvPicPr>
            <a:picLocks noChangeAspect="1"/>
          </p:cNvPicPr>
          <p:nvPr/>
        </p:nvPicPr>
        <p:blipFill>
          <a:blip r:embed="rId2"/>
          <a:stretch>
            <a:fillRect/>
          </a:stretch>
        </p:blipFill>
        <p:spPr>
          <a:xfrm>
            <a:off x="572459" y="3136900"/>
            <a:ext cx="10501941" cy="902971"/>
          </a:xfrm>
          <a:prstGeom prst="rect">
            <a:avLst/>
          </a:prstGeom>
        </p:spPr>
      </p:pic>
    </p:spTree>
    <p:extLst>
      <p:ext uri="{BB962C8B-B14F-4D97-AF65-F5344CB8AC3E}">
        <p14:creationId xmlns:p14="http://schemas.microsoft.com/office/powerpoint/2010/main" val="2125108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318568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Handoffs (implementation)</a:t>
            </a:r>
          </a:p>
        </p:txBody>
      </p:sp>
      <p:sp>
        <p:nvSpPr>
          <p:cNvPr id="6" name="TextBox 5">
            <a:extLst>
              <a:ext uri="{FF2B5EF4-FFF2-40B4-BE49-F238E27FC236}">
                <a16:creationId xmlns:a16="http://schemas.microsoft.com/office/drawing/2014/main" id="{7274DFFE-A001-CDAB-2576-1DE81A206476}"/>
              </a:ext>
            </a:extLst>
          </p:cNvPr>
          <p:cNvSpPr txBox="1"/>
          <p:nvPr/>
        </p:nvSpPr>
        <p:spPr>
          <a:xfrm>
            <a:off x="537599" y="1054531"/>
            <a:ext cx="9893333" cy="646331"/>
          </a:xfrm>
          <a:prstGeom prst="rect">
            <a:avLst/>
          </a:prstGeom>
          <a:noFill/>
        </p:spPr>
        <p:txBody>
          <a:bodyPr wrap="square">
            <a:spAutoFit/>
          </a:bodyPr>
          <a:lstStyle/>
          <a:p>
            <a:pPr algn="l"/>
            <a:r>
              <a:rPr lang="en-US" dirty="0">
                <a:solidFill>
                  <a:srgbClr val="FF0000"/>
                </a:solidFill>
                <a:latin typeface="Arial" panose="020B0604020202020204" pitchFamily="34" charset="0"/>
                <a:cs typeface="Arial" panose="020B0604020202020204" pitchFamily="34" charset="0"/>
              </a:rPr>
              <a:t>In notebook 13, we build a tech support system to demonstrate different types of handoffs and how they work together to create a seamless user experience.</a:t>
            </a:r>
            <a:endParaRPr lang="en-US" i="0" dirty="0">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827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238078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General Guidelines</a:t>
            </a:r>
          </a:p>
        </p:txBody>
      </p:sp>
      <p:sp>
        <p:nvSpPr>
          <p:cNvPr id="2" name="TextBox 1">
            <a:extLst>
              <a:ext uri="{FF2B5EF4-FFF2-40B4-BE49-F238E27FC236}">
                <a16:creationId xmlns:a16="http://schemas.microsoft.com/office/drawing/2014/main" id="{80AD4DF2-7972-3E39-6F77-743B5C665F6B}"/>
              </a:ext>
            </a:extLst>
          </p:cNvPr>
          <p:cNvSpPr txBox="1"/>
          <p:nvPr/>
        </p:nvSpPr>
        <p:spPr>
          <a:xfrm>
            <a:off x="537600" y="1225689"/>
            <a:ext cx="10977067" cy="4247317"/>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Start with a Plan</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What steps are needed?	</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How many agents (workers) would you assign?</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What should each one do?</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Define the Right Tools</a:t>
            </a:r>
            <a:endParaRPr lang="en-US"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dirty="0">
                <a:latin typeface="Arial" panose="020B0604020202020204" pitchFamily="34" charset="0"/>
                <a:cs typeface="Arial" panose="020B0604020202020204" pitchFamily="34" charset="0"/>
              </a:rPr>
              <a:t> Need external data (web, APIs, files)? ➝ Add </a:t>
            </a:r>
            <a:r>
              <a:rPr lang="en-US" b="1" dirty="0">
                <a:latin typeface="Arial" panose="020B0604020202020204" pitchFamily="34" charset="0"/>
                <a:cs typeface="Arial" panose="020B0604020202020204" pitchFamily="34" charset="0"/>
              </a:rPr>
              <a:t>tool agents</a:t>
            </a:r>
            <a:r>
              <a:rPr lang="en-US" dirty="0">
                <a:latin typeface="Arial" panose="020B0604020202020204" pitchFamily="34" charset="0"/>
                <a:cs typeface="Arial" panose="020B0604020202020204" pitchFamily="34" charset="0"/>
              </a:rPr>
              <a:t>.</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Need shared knowledge or memory? ➝ Use </a:t>
            </a:r>
            <a:r>
              <a:rPr lang="en-US" b="1" dirty="0">
                <a:latin typeface="Arial" panose="020B0604020202020204" pitchFamily="34" charset="0"/>
                <a:cs typeface="Arial" panose="020B0604020202020204" pitchFamily="34" charset="0"/>
              </a:rPr>
              <a:t>context variables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Use Handoffs for Complex Tasks</a:t>
            </a:r>
            <a:endParaRPr lang="en-US"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dirty="0">
                <a:latin typeface="Arial" panose="020B0604020202020204" pitchFamily="34" charset="0"/>
                <a:cs typeface="Arial" panose="020B0604020202020204" pitchFamily="34" charset="0"/>
              </a:rPr>
              <a:t> If the task involves multiple stages or roles, structure it with </a:t>
            </a:r>
            <a:r>
              <a:rPr lang="en-US" b="1" dirty="0">
                <a:latin typeface="Arial" panose="020B0604020202020204" pitchFamily="34" charset="0"/>
                <a:cs typeface="Arial" panose="020B0604020202020204" pitchFamily="34" charset="0"/>
              </a:rPr>
              <a:t>agent-to-agent handoffs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Start Small, Then Scale</a:t>
            </a:r>
            <a:endParaRPr lang="en-US"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dirty="0">
                <a:latin typeface="Arial" panose="020B0604020202020204" pitchFamily="34" charset="0"/>
                <a:cs typeface="Arial" panose="020B0604020202020204" pitchFamily="34" charset="0"/>
              </a:rPr>
              <a:t> Begin with a simple setup to test core logic.</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Scale to more agents, tools, and coordination once it works.</a:t>
            </a:r>
          </a:p>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Prompt Clearly and Generously</a:t>
            </a:r>
            <a:endParaRPr lang="en-US"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dirty="0">
                <a:latin typeface="Arial" panose="020B0604020202020204" pitchFamily="34" charset="0"/>
                <a:cs typeface="Arial" panose="020B0604020202020204" pitchFamily="34" charset="0"/>
              </a:rPr>
              <a:t> Don’t hesitate to provide detailed instructions—LLMs thrive on well-structured prompts.</a:t>
            </a:r>
          </a:p>
          <a:p>
            <a:pPr lvl="1">
              <a:buFont typeface="Arial" panose="020B0604020202020204" pitchFamily="34" charset="0"/>
              <a:buChar char="•"/>
            </a:pPr>
            <a:r>
              <a:rPr lang="en-US" dirty="0">
                <a:latin typeface="Arial" panose="020B0604020202020204" pitchFamily="34" charset="0"/>
                <a:cs typeface="Arial" panose="020B0604020202020204" pitchFamily="34" charset="0"/>
              </a:rPr>
              <a:t> Clarify roles, expectations, and outputs explicitly.</a:t>
            </a:r>
          </a:p>
        </p:txBody>
      </p:sp>
    </p:spTree>
    <p:extLst>
      <p:ext uri="{BB962C8B-B14F-4D97-AF65-F5344CB8AC3E}">
        <p14:creationId xmlns:p14="http://schemas.microsoft.com/office/powerpoint/2010/main" val="31194874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166744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Project ideas</a:t>
            </a:r>
          </a:p>
        </p:txBody>
      </p:sp>
      <p:sp>
        <p:nvSpPr>
          <p:cNvPr id="2" name="TextBox 1">
            <a:extLst>
              <a:ext uri="{FF2B5EF4-FFF2-40B4-BE49-F238E27FC236}">
                <a16:creationId xmlns:a16="http://schemas.microsoft.com/office/drawing/2014/main" id="{80AD4DF2-7972-3E39-6F77-743B5C665F6B}"/>
              </a:ext>
            </a:extLst>
          </p:cNvPr>
          <p:cNvSpPr txBox="1"/>
          <p:nvPr/>
        </p:nvSpPr>
        <p:spPr>
          <a:xfrm>
            <a:off x="470260" y="1240799"/>
            <a:ext cx="11197200" cy="502695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AI Study Buddy</a:t>
            </a:r>
            <a:r>
              <a:rPr lang="en-US" dirty="0">
                <a:latin typeface="Arial" panose="020B0604020202020204" pitchFamily="34" charset="0"/>
                <a:cs typeface="Arial" panose="020B0604020202020204" pitchFamily="34" charset="0"/>
              </a:rPr>
              <a:t>: An interactive AI tutor that helps students understand concepts, quizzes them, and explains answers in different ways until they understand.</a:t>
            </a:r>
          </a:p>
          <a:p>
            <a:pPr marL="342900" indent="-342900">
              <a:lnSpc>
                <a:spcPct val="150000"/>
              </a:lnSpc>
              <a:buFont typeface="Arial" panose="020B0604020202020204" pitchFamily="34" charset="0"/>
              <a:buChar char="•"/>
            </a:pPr>
            <a:r>
              <a:rPr lang="en-US" b="1" dirty="0" err="1">
                <a:latin typeface="Arial" panose="020B0604020202020204" pitchFamily="34" charset="0"/>
                <a:cs typeface="Arial" panose="020B0604020202020204" pitchFamily="34" charset="0"/>
              </a:rPr>
              <a:t>AutoSyllabus</a:t>
            </a:r>
            <a:r>
              <a:rPr lang="en-US" dirty="0">
                <a:latin typeface="Arial" panose="020B0604020202020204" pitchFamily="34" charset="0"/>
                <a:cs typeface="Arial" panose="020B0604020202020204" pitchFamily="34" charset="0"/>
              </a:rPr>
              <a:t>: A system that generates an entire course syllabus, lecture content, and slides based on a course title and target audience.</a:t>
            </a:r>
          </a:p>
          <a:p>
            <a:pPr marL="342900" indent="-342900">
              <a:lnSpc>
                <a:spcPct val="150000"/>
              </a:lnSpc>
              <a:buFont typeface="Arial" panose="020B0604020202020204" pitchFamily="34" charset="0"/>
              <a:buChar char="•"/>
            </a:pPr>
            <a:r>
              <a:rPr lang="en-US" b="1" dirty="0" err="1">
                <a:latin typeface="Arial" panose="020B0604020202020204" pitchFamily="34" charset="0"/>
                <a:cs typeface="Arial" panose="020B0604020202020204" pitchFamily="34" charset="0"/>
              </a:rPr>
              <a:t>SiteForge</a:t>
            </a:r>
            <a:r>
              <a:rPr lang="en-US" b="1" dirty="0">
                <a:latin typeface="Arial" panose="020B0604020202020204" pitchFamily="34" charset="0"/>
                <a:cs typeface="Arial" panose="020B0604020202020204" pitchFamily="34" charset="0"/>
              </a:rPr>
              <a:t> Agents</a:t>
            </a:r>
            <a:r>
              <a:rPr lang="en-US" dirty="0">
                <a:latin typeface="Arial" panose="020B0604020202020204" pitchFamily="34" charset="0"/>
                <a:cs typeface="Arial" panose="020B0604020202020204" pitchFamily="34" charset="0"/>
              </a:rPr>
              <a:t>: Multi-agent system to design and deploy a website from scratch—UI design, frontend/backend code, and deployment setup—based on user goals.</a:t>
            </a:r>
          </a:p>
          <a:p>
            <a:pPr marL="342900" indent="-342900">
              <a:lnSpc>
                <a:spcPct val="150000"/>
              </a:lnSpc>
              <a:buFont typeface="Arial" panose="020B0604020202020204" pitchFamily="34" charset="0"/>
              <a:buChar char="•"/>
            </a:pPr>
            <a:r>
              <a:rPr lang="en-US" b="1" dirty="0" err="1">
                <a:latin typeface="Arial" panose="020B0604020202020204" pitchFamily="34" charset="0"/>
                <a:cs typeface="Arial" panose="020B0604020202020204" pitchFamily="34" charset="0"/>
              </a:rPr>
              <a:t>GrantWriter</a:t>
            </a:r>
            <a:r>
              <a:rPr lang="en-US" dirty="0">
                <a:latin typeface="Arial" panose="020B0604020202020204" pitchFamily="34" charset="0"/>
                <a:cs typeface="Arial" panose="020B0604020202020204" pitchFamily="34" charset="0"/>
              </a:rPr>
              <a:t>: A team of agents that draft compelling research or nonprofit grant proposals from a project description, with agents focused on technical writing, budget, impact, and formatting.</a:t>
            </a:r>
          </a:p>
          <a:p>
            <a:pPr marL="342900" indent="-342900">
              <a:lnSpc>
                <a:spcPct val="150000"/>
              </a:lnSpc>
              <a:buFont typeface="Arial" panose="020B0604020202020204" pitchFamily="34" charset="0"/>
              <a:buChar char="•"/>
            </a:pPr>
            <a:r>
              <a:rPr lang="en-US" b="1" dirty="0" err="1">
                <a:latin typeface="Arial" panose="020B0604020202020204" pitchFamily="34" charset="0"/>
                <a:cs typeface="Arial" panose="020B0604020202020204" pitchFamily="34" charset="0"/>
              </a:rPr>
              <a:t>EventPlanner</a:t>
            </a:r>
            <a:r>
              <a:rPr lang="en-US" b="1" dirty="0">
                <a:latin typeface="Arial" panose="020B0604020202020204" pitchFamily="34" charset="0"/>
                <a:cs typeface="Arial" panose="020B0604020202020204" pitchFamily="34" charset="0"/>
              </a:rPr>
              <a:t> AI</a:t>
            </a:r>
            <a:r>
              <a:rPr lang="en-US" dirty="0">
                <a:latin typeface="Arial" panose="020B0604020202020204" pitchFamily="34" charset="0"/>
                <a:cs typeface="Arial" panose="020B0604020202020204" pitchFamily="34" charset="0"/>
              </a:rPr>
              <a:t>: Multi-agent assistant that plans events (e.g. conferences or weddings) including venue suggestions, guest list organization, budgeting, and personalized invites.</a:t>
            </a:r>
          </a:p>
          <a:p>
            <a:pPr marL="342900" indent="-342900">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LLM Dungeon Master</a:t>
            </a:r>
            <a:r>
              <a:rPr lang="en-US" dirty="0">
                <a:latin typeface="Arial" panose="020B0604020202020204" pitchFamily="34" charset="0"/>
                <a:cs typeface="Arial" panose="020B0604020202020204" pitchFamily="34" charset="0"/>
              </a:rPr>
              <a:t>: Agents act as game master, player, and narrator to generate a collaborative storytelling game (e.g. D&amp;D-style text adventure).</a:t>
            </a:r>
          </a:p>
        </p:txBody>
      </p:sp>
    </p:spTree>
    <p:extLst>
      <p:ext uri="{BB962C8B-B14F-4D97-AF65-F5344CB8AC3E}">
        <p14:creationId xmlns:p14="http://schemas.microsoft.com/office/powerpoint/2010/main" val="2942009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52CB2CD-ADA2-829C-28D5-62DF287A4E17}"/>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B0093C31-EE76-FC99-BCA9-543E58781C4E}"/>
              </a:ext>
            </a:extLst>
          </p:cNvPr>
          <p:cNvSpPr txBox="1"/>
          <p:nvPr/>
        </p:nvSpPr>
        <p:spPr>
          <a:xfrm>
            <a:off x="470260" y="554501"/>
            <a:ext cx="166744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Project ideas</a:t>
            </a:r>
          </a:p>
        </p:txBody>
      </p:sp>
      <p:sp>
        <p:nvSpPr>
          <p:cNvPr id="5" name="TextBox 4">
            <a:extLst>
              <a:ext uri="{FF2B5EF4-FFF2-40B4-BE49-F238E27FC236}">
                <a16:creationId xmlns:a16="http://schemas.microsoft.com/office/drawing/2014/main" id="{0CC00121-28C6-633A-64B9-73C35BC9B0E1}"/>
              </a:ext>
            </a:extLst>
          </p:cNvPr>
          <p:cNvSpPr txBox="1"/>
          <p:nvPr/>
        </p:nvSpPr>
        <p:spPr>
          <a:xfrm>
            <a:off x="470260" y="754556"/>
            <a:ext cx="10976673" cy="5857950"/>
          </a:xfrm>
          <a:prstGeom prst="rect">
            <a:avLst/>
          </a:prstGeom>
          <a:noFill/>
        </p:spPr>
        <p:txBody>
          <a:bodyPr wrap="square">
            <a:spAutoFit/>
          </a:bodyPr>
          <a:lstStyle/>
          <a:p>
            <a:pPr marL="342900" indent="-34290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b="1" dirty="0" err="1">
                <a:latin typeface="Arial" panose="020B0604020202020204" pitchFamily="34" charset="0"/>
                <a:cs typeface="Arial" panose="020B0604020202020204" pitchFamily="34" charset="0"/>
              </a:rPr>
              <a:t>AutoJournalist</a:t>
            </a:r>
            <a:r>
              <a:rPr lang="en-US" dirty="0">
                <a:latin typeface="Arial" panose="020B0604020202020204" pitchFamily="34" charset="0"/>
                <a:cs typeface="Arial" panose="020B0604020202020204" pitchFamily="34" charset="0"/>
              </a:rPr>
              <a:t>: A team of agents that collects news from APIs, summarizes articles, fact-checks, adds commentary, and formats it into a daily briefing or newsletter.</a:t>
            </a:r>
          </a:p>
          <a:p>
            <a:pPr marL="342900" indent="-342900">
              <a:lnSpc>
                <a:spcPct val="150000"/>
              </a:lnSpc>
              <a:buFont typeface="Arial" panose="020B0604020202020204" pitchFamily="34" charset="0"/>
              <a:buChar char="•"/>
            </a:pPr>
            <a:r>
              <a:rPr lang="en-US" b="1" dirty="0" err="1">
                <a:latin typeface="Arial" panose="020B0604020202020204" pitchFamily="34" charset="0"/>
                <a:cs typeface="Arial" panose="020B0604020202020204" pitchFamily="34" charset="0"/>
              </a:rPr>
              <a:t>CareerCoachBot</a:t>
            </a:r>
            <a:r>
              <a:rPr lang="en-US" dirty="0">
                <a:latin typeface="Arial" panose="020B0604020202020204" pitchFamily="34" charset="0"/>
                <a:cs typeface="Arial" panose="020B0604020202020204" pitchFamily="34" charset="0"/>
              </a:rPr>
              <a:t>: One agent collects the user’s CV, another reviews it, a third generates job suggestions, and a fourth conducts mock interviews.</a:t>
            </a:r>
          </a:p>
          <a:p>
            <a:pPr marL="342900" indent="-342900">
              <a:lnSpc>
                <a:spcPct val="150000"/>
              </a:lnSpc>
              <a:buFont typeface="Arial" panose="020B0604020202020204" pitchFamily="34" charset="0"/>
              <a:buChar char="•"/>
            </a:pPr>
            <a:r>
              <a:rPr lang="en-US" b="1" dirty="0" err="1">
                <a:latin typeface="Arial" panose="020B0604020202020204" pitchFamily="34" charset="0"/>
                <a:cs typeface="Arial" panose="020B0604020202020204" pitchFamily="34" charset="0"/>
              </a:rPr>
              <a:t>CodeRefactor</a:t>
            </a:r>
            <a:r>
              <a:rPr lang="en-US" b="1" dirty="0">
                <a:latin typeface="Arial" panose="020B0604020202020204" pitchFamily="34" charset="0"/>
                <a:cs typeface="Arial" panose="020B0604020202020204" pitchFamily="34" charset="0"/>
              </a:rPr>
              <a:t> Crew</a:t>
            </a:r>
            <a:r>
              <a:rPr lang="en-US" dirty="0">
                <a:latin typeface="Arial" panose="020B0604020202020204" pitchFamily="34" charset="0"/>
                <a:cs typeface="Arial" panose="020B0604020202020204" pitchFamily="34" charset="0"/>
              </a:rPr>
              <a:t>: A system where one agent analyzes legacy code, another improves it, one adds documentation, and another tests for bugs or vulnerabilities.</a:t>
            </a:r>
          </a:p>
          <a:p>
            <a:pPr marL="342900" indent="-342900">
              <a:lnSpc>
                <a:spcPct val="150000"/>
              </a:lnSpc>
              <a:buFont typeface="Arial" panose="020B0604020202020204" pitchFamily="34" charset="0"/>
              <a:buChar char="•"/>
            </a:pPr>
            <a:r>
              <a:rPr lang="en-US" b="1" dirty="0">
                <a:latin typeface="Arial" panose="020B0604020202020204" pitchFamily="34" charset="0"/>
                <a:cs typeface="Arial" panose="020B0604020202020204" pitchFamily="34" charset="0"/>
              </a:rPr>
              <a:t>Startup Simulator</a:t>
            </a:r>
            <a:r>
              <a:rPr lang="en-US" dirty="0">
                <a:latin typeface="Arial" panose="020B0604020202020204" pitchFamily="34" charset="0"/>
                <a:cs typeface="Arial" panose="020B0604020202020204" pitchFamily="34" charset="0"/>
              </a:rPr>
              <a:t>: Agents play roles of CEO, CTO, marketing lead, and investor to simulate how a startup could pitch, plan, and iterate on a business idea.</a:t>
            </a:r>
          </a:p>
          <a:p>
            <a:pPr marL="342900" indent="-342900">
              <a:lnSpc>
                <a:spcPct val="150000"/>
              </a:lnSpc>
              <a:buFont typeface="Arial" panose="020B0604020202020204" pitchFamily="34" charset="0"/>
              <a:buChar char="•"/>
            </a:pPr>
            <a:r>
              <a:rPr lang="en-US" b="1" dirty="0" err="1">
                <a:latin typeface="Arial" panose="020B0604020202020204" pitchFamily="34" charset="0"/>
                <a:cs typeface="Arial" panose="020B0604020202020204" pitchFamily="34" charset="0"/>
              </a:rPr>
              <a:t>LegalDoc</a:t>
            </a:r>
            <a:r>
              <a:rPr lang="en-US" b="1" dirty="0">
                <a:latin typeface="Arial" panose="020B0604020202020204" pitchFamily="34" charset="0"/>
                <a:cs typeface="Arial" panose="020B0604020202020204" pitchFamily="34" charset="0"/>
              </a:rPr>
              <a:t> Builder</a:t>
            </a:r>
            <a:r>
              <a:rPr lang="en-US" dirty="0">
                <a:latin typeface="Arial" panose="020B0604020202020204" pitchFamily="34" charset="0"/>
                <a:cs typeface="Arial" panose="020B0604020202020204" pitchFamily="34" charset="0"/>
              </a:rPr>
              <a:t>: Agents generate custom contracts (e.g. NDA, lease, freelance agreements), with one focused on legality, one on clarity, one on formatting, and one on risk.</a:t>
            </a:r>
          </a:p>
          <a:p>
            <a:pPr marL="342900" indent="-342900">
              <a:lnSpc>
                <a:spcPct val="150000"/>
              </a:lnSpc>
              <a:buFont typeface="Arial" panose="020B0604020202020204" pitchFamily="34" charset="0"/>
              <a:buChar char="•"/>
            </a:pPr>
            <a:r>
              <a:rPr lang="en-US" b="1" dirty="0" err="1">
                <a:latin typeface="Arial" panose="020B0604020202020204" pitchFamily="34" charset="0"/>
                <a:cs typeface="Arial" panose="020B0604020202020204" pitchFamily="34" charset="0"/>
              </a:rPr>
              <a:t>HealthCoach</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multi-agent system where a symptom analyzer, diagnosis assistant, treatment planner, and compliance tracker work together to guide patients through symptom checking, care suggestions, and follow-up support.</a:t>
            </a:r>
          </a:p>
        </p:txBody>
      </p:sp>
    </p:spTree>
    <p:extLst>
      <p:ext uri="{BB962C8B-B14F-4D97-AF65-F5344CB8AC3E}">
        <p14:creationId xmlns:p14="http://schemas.microsoft.com/office/powerpoint/2010/main" val="110792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E029718-C024-B991-3752-D56EDA7D34EE}"/>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42158E3-054F-6F14-ED69-B53B33CA5394}"/>
              </a:ext>
            </a:extLst>
          </p:cNvPr>
          <p:cNvSpPr txBox="1"/>
          <p:nvPr/>
        </p:nvSpPr>
        <p:spPr>
          <a:xfrm>
            <a:off x="537600" y="579061"/>
            <a:ext cx="5936497"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A pre-programmed multi-agent system with Python</a:t>
            </a:r>
          </a:p>
        </p:txBody>
      </p:sp>
      <p:pic>
        <p:nvPicPr>
          <p:cNvPr id="3" name="Picture 2">
            <a:extLst>
              <a:ext uri="{FF2B5EF4-FFF2-40B4-BE49-F238E27FC236}">
                <a16:creationId xmlns:a16="http://schemas.microsoft.com/office/drawing/2014/main" id="{314A1D4D-E53C-5A58-6556-8CE9ADD7AABB}"/>
              </a:ext>
            </a:extLst>
          </p:cNvPr>
          <p:cNvPicPr>
            <a:picLocks noChangeAspect="1"/>
          </p:cNvPicPr>
          <p:nvPr/>
        </p:nvPicPr>
        <p:blipFill rotWithShape="1">
          <a:blip r:embed="rId2"/>
          <a:srcRect b="71473"/>
          <a:stretch/>
        </p:blipFill>
        <p:spPr>
          <a:xfrm>
            <a:off x="3213488" y="1702445"/>
            <a:ext cx="8978512" cy="2023513"/>
          </a:xfrm>
          <a:prstGeom prst="rect">
            <a:avLst/>
          </a:prstGeom>
        </p:spPr>
      </p:pic>
      <p:pic>
        <p:nvPicPr>
          <p:cNvPr id="4" name="Picture 3">
            <a:extLst>
              <a:ext uri="{FF2B5EF4-FFF2-40B4-BE49-F238E27FC236}">
                <a16:creationId xmlns:a16="http://schemas.microsoft.com/office/drawing/2014/main" id="{8B74E1F0-B44D-4F22-EDAC-7AC5E4597879}"/>
              </a:ext>
            </a:extLst>
          </p:cNvPr>
          <p:cNvPicPr>
            <a:picLocks noChangeAspect="1"/>
          </p:cNvPicPr>
          <p:nvPr/>
        </p:nvPicPr>
        <p:blipFill rotWithShape="1">
          <a:blip r:embed="rId3"/>
          <a:srcRect b="40232"/>
          <a:stretch/>
        </p:blipFill>
        <p:spPr>
          <a:xfrm>
            <a:off x="6474097" y="3661610"/>
            <a:ext cx="4919247" cy="2552974"/>
          </a:xfrm>
          <a:prstGeom prst="rect">
            <a:avLst/>
          </a:prstGeom>
        </p:spPr>
      </p:pic>
      <p:pic>
        <p:nvPicPr>
          <p:cNvPr id="5" name="Picture 4">
            <a:extLst>
              <a:ext uri="{FF2B5EF4-FFF2-40B4-BE49-F238E27FC236}">
                <a16:creationId xmlns:a16="http://schemas.microsoft.com/office/drawing/2014/main" id="{471D69C4-08C6-A521-3FED-24DB133F0592}"/>
              </a:ext>
            </a:extLst>
          </p:cNvPr>
          <p:cNvPicPr>
            <a:picLocks noChangeAspect="1"/>
          </p:cNvPicPr>
          <p:nvPr/>
        </p:nvPicPr>
        <p:blipFill>
          <a:blip r:embed="rId4"/>
          <a:stretch>
            <a:fillRect/>
          </a:stretch>
        </p:blipFill>
        <p:spPr>
          <a:xfrm>
            <a:off x="390318" y="3725964"/>
            <a:ext cx="5049532" cy="2552975"/>
          </a:xfrm>
          <a:prstGeom prst="rect">
            <a:avLst/>
          </a:prstGeom>
        </p:spPr>
      </p:pic>
      <p:sp>
        <p:nvSpPr>
          <p:cNvPr id="6" name="TextBox 5">
            <a:extLst>
              <a:ext uri="{FF2B5EF4-FFF2-40B4-BE49-F238E27FC236}">
                <a16:creationId xmlns:a16="http://schemas.microsoft.com/office/drawing/2014/main" id="{A60F4631-340F-F158-74C3-977541483582}"/>
              </a:ext>
            </a:extLst>
          </p:cNvPr>
          <p:cNvSpPr txBox="1"/>
          <p:nvPr/>
        </p:nvSpPr>
        <p:spPr>
          <a:xfrm>
            <a:off x="537600" y="1056115"/>
            <a:ext cx="6474849" cy="120032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Pre-programmed sequence of interactions between agents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More consistency and reliability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Less flexibility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No human in the loop</a:t>
            </a:r>
          </a:p>
        </p:txBody>
      </p:sp>
    </p:spTree>
    <p:extLst>
      <p:ext uri="{BB962C8B-B14F-4D97-AF65-F5344CB8AC3E}">
        <p14:creationId xmlns:p14="http://schemas.microsoft.com/office/powerpoint/2010/main" val="139683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BC7A271-2594-5F03-5CF9-F107DE629DB9}"/>
              </a:ext>
            </a:extLst>
          </p:cNvPr>
          <p:cNvSpPr txBox="1"/>
          <p:nvPr/>
        </p:nvSpPr>
        <p:spPr>
          <a:xfrm>
            <a:off x="470260" y="554501"/>
            <a:ext cx="286328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Building your first agent</a:t>
            </a:r>
          </a:p>
        </p:txBody>
      </p:sp>
      <p:cxnSp>
        <p:nvCxnSpPr>
          <p:cNvPr id="9" name="Straight Connector 8">
            <a:extLst>
              <a:ext uri="{FF2B5EF4-FFF2-40B4-BE49-F238E27FC236}">
                <a16:creationId xmlns:a16="http://schemas.microsoft.com/office/drawing/2014/main" id="{4E029718-C024-B991-3752-D56EDA7D34EE}"/>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CCB3F645-BD50-E79D-4296-F686B36181E0}"/>
              </a:ext>
            </a:extLst>
          </p:cNvPr>
          <p:cNvSpPr txBox="1"/>
          <p:nvPr/>
        </p:nvSpPr>
        <p:spPr>
          <a:xfrm>
            <a:off x="694170" y="2137173"/>
            <a:ext cx="5883342" cy="2585323"/>
          </a:xfrm>
          <a:prstGeom prst="rect">
            <a:avLst/>
          </a:prstGeom>
          <a:solidFill>
            <a:schemeClr val="bg1">
              <a:lumMod val="85000"/>
            </a:schemeClr>
          </a:solidFill>
        </p:spPr>
        <p:txBody>
          <a:bodyPr wrap="none" rtlCol="0">
            <a:spAutoFit/>
          </a:bodyPr>
          <a:lstStyle/>
          <a:p>
            <a:r>
              <a:rPr lang="en-US" dirty="0">
                <a:latin typeface="Consolas" panose="020B0609020204030204" pitchFamily="49" charset="0"/>
                <a:cs typeface="Consolas" panose="020B0609020204030204" pitchFamily="49" charset="0"/>
              </a:rPr>
              <a:t>client = </a:t>
            </a:r>
            <a:r>
              <a:rPr lang="en-US" dirty="0" err="1">
                <a:latin typeface="Consolas" panose="020B0609020204030204" pitchFamily="49" charset="0"/>
                <a:cs typeface="Consolas" panose="020B0609020204030204" pitchFamily="49" charset="0"/>
              </a:rPr>
              <a:t>OpenAI</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response = </a:t>
            </a:r>
            <a:r>
              <a:rPr lang="en-US" dirty="0" err="1">
                <a:latin typeface="Consolas" panose="020B0609020204030204" pitchFamily="49" charset="0"/>
                <a:cs typeface="Consolas" panose="020B0609020204030204" pitchFamily="49" charset="0"/>
              </a:rPr>
              <a:t>client.chat.completions.create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model,</a:t>
            </a:r>
          </a:p>
          <a:p>
            <a:r>
              <a:rPr lang="en-US" dirty="0">
                <a:latin typeface="Consolas" panose="020B0609020204030204" pitchFamily="49" charset="0"/>
                <a:cs typeface="Consolas" panose="020B0609020204030204" pitchFamily="49" charset="0"/>
              </a:rPr>
              <a:t>	messages,</a:t>
            </a:r>
          </a:p>
          <a:p>
            <a:r>
              <a:rPr lang="en-US" dirty="0">
                <a:latin typeface="Consolas" panose="020B0609020204030204" pitchFamily="49" charset="0"/>
                <a:cs typeface="Consolas" panose="020B0609020204030204" pitchFamily="49" charset="0"/>
              </a:rPr>
              <a:t>	temperature,</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max_completion_tokens</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content = </a:t>
            </a:r>
            <a:r>
              <a:rPr lang="en-US" dirty="0" err="1">
                <a:latin typeface="Consolas" panose="020B0609020204030204" pitchFamily="49" charset="0"/>
                <a:cs typeface="Consolas" panose="020B0609020204030204" pitchFamily="49" charset="0"/>
              </a:rPr>
              <a:t>response.choices</a:t>
            </a:r>
            <a:r>
              <a:rPr lang="en-US" dirty="0">
                <a:latin typeface="Consolas" panose="020B0609020204030204" pitchFamily="49" charset="0"/>
                <a:cs typeface="Consolas" panose="020B0609020204030204" pitchFamily="49" charset="0"/>
              </a:rPr>
              <a:t>[0].</a:t>
            </a:r>
            <a:r>
              <a:rPr lang="en-US" dirty="0" err="1">
                <a:latin typeface="Consolas" panose="020B0609020204030204" pitchFamily="49" charset="0"/>
                <a:cs typeface="Consolas" panose="020B0609020204030204" pitchFamily="49" charset="0"/>
              </a:rPr>
              <a:t>message.content</a:t>
            </a:r>
            <a:endParaRPr lang="en-US" dirty="0">
              <a:latin typeface="Consolas" panose="020B0609020204030204" pitchFamily="49" charset="0"/>
              <a:cs typeface="Consolas" panose="020B0609020204030204" pitchFamily="49" charset="0"/>
            </a:endParaRPr>
          </a:p>
        </p:txBody>
      </p:sp>
      <p:pic>
        <p:nvPicPr>
          <p:cNvPr id="18" name="Picture 17">
            <a:extLst>
              <a:ext uri="{FF2B5EF4-FFF2-40B4-BE49-F238E27FC236}">
                <a16:creationId xmlns:a16="http://schemas.microsoft.com/office/drawing/2014/main" id="{B40A55C1-F913-E3F7-6145-EA635B7B8B4E}"/>
              </a:ext>
            </a:extLst>
          </p:cNvPr>
          <p:cNvPicPr>
            <a:picLocks noChangeAspect="1"/>
          </p:cNvPicPr>
          <p:nvPr/>
        </p:nvPicPr>
        <p:blipFill>
          <a:blip r:embed="rId2"/>
          <a:stretch>
            <a:fillRect/>
          </a:stretch>
        </p:blipFill>
        <p:spPr>
          <a:xfrm>
            <a:off x="6856756" y="1762915"/>
            <a:ext cx="5117604" cy="3273325"/>
          </a:xfrm>
          <a:prstGeom prst="rect">
            <a:avLst/>
          </a:prstGeom>
        </p:spPr>
      </p:pic>
      <p:sp>
        <p:nvSpPr>
          <p:cNvPr id="2" name="TextBox 1">
            <a:extLst>
              <a:ext uri="{FF2B5EF4-FFF2-40B4-BE49-F238E27FC236}">
                <a16:creationId xmlns:a16="http://schemas.microsoft.com/office/drawing/2014/main" id="{7322728A-5577-3B2B-701A-DFC90C531E59}"/>
              </a:ext>
            </a:extLst>
          </p:cNvPr>
          <p:cNvSpPr txBox="1"/>
          <p:nvPr/>
        </p:nvSpPr>
        <p:spPr>
          <a:xfrm>
            <a:off x="537600" y="1141916"/>
            <a:ext cx="651973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Agents use LLMs as key components to understand and react</a:t>
            </a:r>
          </a:p>
        </p:txBody>
      </p:sp>
      <p:sp>
        <p:nvSpPr>
          <p:cNvPr id="3" name="TextBox 2">
            <a:extLst>
              <a:ext uri="{FF2B5EF4-FFF2-40B4-BE49-F238E27FC236}">
                <a16:creationId xmlns:a16="http://schemas.microsoft.com/office/drawing/2014/main" id="{BB1049A2-8FFB-DF83-4335-F01AD670A894}"/>
              </a:ext>
            </a:extLst>
          </p:cNvPr>
          <p:cNvSpPr txBox="1"/>
          <p:nvPr/>
        </p:nvSpPr>
        <p:spPr>
          <a:xfrm>
            <a:off x="8528135" y="1393795"/>
            <a:ext cx="1774845" cy="369332"/>
          </a:xfrm>
          <a:prstGeom prst="rect">
            <a:avLst/>
          </a:prstGeom>
          <a:noFill/>
        </p:spPr>
        <p:txBody>
          <a:bodyPr wrap="none" rtlCol="0">
            <a:spAutoFit/>
          </a:bodyPr>
          <a:lstStyle/>
          <a:p>
            <a:r>
              <a:rPr lang="en-US" dirty="0" err="1">
                <a:solidFill>
                  <a:srgbClr val="FF0000"/>
                </a:solidFill>
                <a:latin typeface="Arial" panose="020B0604020202020204" pitchFamily="34" charset="0"/>
                <a:cs typeface="Arial" panose="020B0604020202020204" pitchFamily="34" charset="0"/>
              </a:rPr>
              <a:t>OpenAI</a:t>
            </a:r>
            <a:r>
              <a:rPr lang="en-US" dirty="0">
                <a:solidFill>
                  <a:srgbClr val="FF0000"/>
                </a:solidFill>
                <a:latin typeface="Arial" panose="020B0604020202020204" pitchFamily="34" charset="0"/>
                <a:cs typeface="Arial" panose="020B0604020202020204" pitchFamily="34" charset="0"/>
              </a:rPr>
              <a:t> models</a:t>
            </a:r>
          </a:p>
        </p:txBody>
      </p:sp>
    </p:spTree>
    <p:extLst>
      <p:ext uri="{BB962C8B-B14F-4D97-AF65-F5344CB8AC3E}">
        <p14:creationId xmlns:p14="http://schemas.microsoft.com/office/powerpoint/2010/main" val="950095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62E9D1-C0FC-48E5-4BDF-5DAC972B71E9}"/>
              </a:ext>
            </a:extLst>
          </p:cNvPr>
          <p:cNvSpPr/>
          <p:nvPr/>
        </p:nvSpPr>
        <p:spPr>
          <a:xfrm>
            <a:off x="2520252" y="2565711"/>
            <a:ext cx="2991395" cy="2150240"/>
          </a:xfrm>
          <a:prstGeom prst="rect">
            <a:avLst/>
          </a:prstGeom>
          <a:solidFill>
            <a:srgbClr val="C00000">
              <a:alpha val="58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4F7598-132E-F0E7-A1EC-9CECD33AD659}"/>
              </a:ext>
            </a:extLst>
          </p:cNvPr>
          <p:cNvSpPr txBox="1"/>
          <p:nvPr/>
        </p:nvSpPr>
        <p:spPr>
          <a:xfrm>
            <a:off x="6300888" y="2912721"/>
            <a:ext cx="1616789" cy="1477328"/>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prompt</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agent’s profile</a:t>
            </a:r>
          </a:p>
          <a:p>
            <a:pPr algn="ctr"/>
            <a:r>
              <a:rPr lang="en-US" dirty="0">
                <a:latin typeface="Arial" panose="020B0604020202020204" pitchFamily="34" charset="0"/>
                <a:cs typeface="Arial" panose="020B0604020202020204" pitchFamily="34" charset="0"/>
              </a:rPr>
              <a:t>+</a:t>
            </a:r>
          </a:p>
          <a:p>
            <a:pPr algn="ctr"/>
            <a:r>
              <a:rPr lang="en-US" dirty="0">
                <a:latin typeface="Arial" panose="020B0604020202020204" pitchFamily="34" charset="0"/>
                <a:cs typeface="Arial" panose="020B0604020202020204" pitchFamily="34" charset="0"/>
              </a:rPr>
              <a:t>user’s query </a:t>
            </a:r>
          </a:p>
        </p:txBody>
      </p:sp>
      <p:sp>
        <p:nvSpPr>
          <p:cNvPr id="10" name="TextBox 9">
            <a:extLst>
              <a:ext uri="{FF2B5EF4-FFF2-40B4-BE49-F238E27FC236}">
                <a16:creationId xmlns:a16="http://schemas.microsoft.com/office/drawing/2014/main" id="{72FA1637-700B-E984-8925-06CD3BD722B4}"/>
              </a:ext>
            </a:extLst>
          </p:cNvPr>
          <p:cNvSpPr txBox="1"/>
          <p:nvPr/>
        </p:nvSpPr>
        <p:spPr>
          <a:xfrm>
            <a:off x="470260" y="554501"/>
            <a:ext cx="286328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Building your first agent</a:t>
            </a:r>
          </a:p>
        </p:txBody>
      </p:sp>
      <p:cxnSp>
        <p:nvCxnSpPr>
          <p:cNvPr id="11" name="Straight Connector 10">
            <a:extLst>
              <a:ext uri="{FF2B5EF4-FFF2-40B4-BE49-F238E27FC236}">
                <a16:creationId xmlns:a16="http://schemas.microsoft.com/office/drawing/2014/main" id="{3996907E-8F9D-4121-7243-4413F451F208}"/>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A91887E-EC2E-72F5-8549-E2183625F4EE}"/>
              </a:ext>
            </a:extLst>
          </p:cNvPr>
          <p:cNvSpPr txBox="1"/>
          <p:nvPr/>
        </p:nvSpPr>
        <p:spPr>
          <a:xfrm>
            <a:off x="729907" y="1134751"/>
            <a:ext cx="10708114" cy="923330"/>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messages=[</a:t>
            </a:r>
          </a:p>
          <a:p>
            <a:r>
              <a:rPr lang="en-US" dirty="0">
                <a:latin typeface="Consolas" panose="020B0609020204030204" pitchFamily="49" charset="0"/>
                <a:cs typeface="Consolas" panose="020B0609020204030204" pitchFamily="49" charset="0"/>
              </a:rPr>
              <a:t>{“role”: “user”, “content”: “prompt_1”}</a:t>
            </a:r>
          </a:p>
          <a:p>
            <a:r>
              <a:rPr lang="en-US" dirty="0">
                <a:latin typeface="Consolas" panose="020B0609020204030204" pitchFamily="49" charset="0"/>
                <a:cs typeface="Consolas" panose="020B0609020204030204" pitchFamily="49" charset="0"/>
              </a:rPr>
              <a:t>]</a:t>
            </a:r>
          </a:p>
        </p:txBody>
      </p:sp>
      <p:cxnSp>
        <p:nvCxnSpPr>
          <p:cNvPr id="14" name="Straight Arrow Connector 13">
            <a:extLst>
              <a:ext uri="{FF2B5EF4-FFF2-40B4-BE49-F238E27FC236}">
                <a16:creationId xmlns:a16="http://schemas.microsoft.com/office/drawing/2014/main" id="{014C0439-6675-DF16-5B8F-DD61519F1306}"/>
              </a:ext>
            </a:extLst>
          </p:cNvPr>
          <p:cNvCxnSpPr>
            <a:cxnSpLocks/>
          </p:cNvCxnSpPr>
          <p:nvPr/>
        </p:nvCxnSpPr>
        <p:spPr>
          <a:xfrm>
            <a:off x="5640253" y="3779497"/>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Left Brace 1">
            <a:extLst>
              <a:ext uri="{FF2B5EF4-FFF2-40B4-BE49-F238E27FC236}">
                <a16:creationId xmlns:a16="http://schemas.microsoft.com/office/drawing/2014/main" id="{38985031-F975-431E-1CC2-533CCFDEA350}"/>
              </a:ext>
            </a:extLst>
          </p:cNvPr>
          <p:cNvSpPr/>
          <p:nvPr/>
        </p:nvSpPr>
        <p:spPr>
          <a:xfrm>
            <a:off x="1944914" y="2254870"/>
            <a:ext cx="606743" cy="277192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046E10E2-1F2B-3654-0104-5104EC364A50}"/>
              </a:ext>
            </a:extLst>
          </p:cNvPr>
          <p:cNvSpPr txBox="1"/>
          <p:nvPr/>
        </p:nvSpPr>
        <p:spPr>
          <a:xfrm>
            <a:off x="729907" y="3433497"/>
            <a:ext cx="12362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messages</a:t>
            </a:r>
          </a:p>
        </p:txBody>
      </p:sp>
      <p:sp>
        <p:nvSpPr>
          <p:cNvPr id="9" name="Rectangle 8">
            <a:extLst>
              <a:ext uri="{FF2B5EF4-FFF2-40B4-BE49-F238E27FC236}">
                <a16:creationId xmlns:a16="http://schemas.microsoft.com/office/drawing/2014/main" id="{E3327CA3-B287-4108-9006-88D526B97027}"/>
              </a:ext>
            </a:extLst>
          </p:cNvPr>
          <p:cNvSpPr/>
          <p:nvPr/>
        </p:nvSpPr>
        <p:spPr>
          <a:xfrm>
            <a:off x="2520252" y="5437194"/>
            <a:ext cx="2991395" cy="828911"/>
          </a:xfrm>
          <a:prstGeom prst="rect">
            <a:avLst/>
          </a:prstGeom>
          <a:solidFill>
            <a:schemeClr val="accent6">
              <a:lumMod val="20000"/>
              <a:lumOff val="80000"/>
              <a:alpha val="58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20000"/>
                  <a:lumOff val="80000"/>
                </a:schemeClr>
              </a:solidFill>
            </a:endParaRPr>
          </a:p>
        </p:txBody>
      </p:sp>
      <p:cxnSp>
        <p:nvCxnSpPr>
          <p:cNvPr id="13" name="Straight Arrow Connector 12">
            <a:extLst>
              <a:ext uri="{FF2B5EF4-FFF2-40B4-BE49-F238E27FC236}">
                <a16:creationId xmlns:a16="http://schemas.microsoft.com/office/drawing/2014/main" id="{97178993-6AE0-0DEC-AD66-C20A154E457A}"/>
              </a:ext>
            </a:extLst>
          </p:cNvPr>
          <p:cNvCxnSpPr>
            <a:cxnSpLocks/>
          </p:cNvCxnSpPr>
          <p:nvPr/>
        </p:nvCxnSpPr>
        <p:spPr>
          <a:xfrm>
            <a:off x="5640253" y="5832415"/>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094D9BB-D952-60AB-B82C-0954C2CC47C9}"/>
              </a:ext>
            </a:extLst>
          </p:cNvPr>
          <p:cNvSpPr txBox="1"/>
          <p:nvPr/>
        </p:nvSpPr>
        <p:spPr>
          <a:xfrm>
            <a:off x="6408939" y="5642651"/>
            <a:ext cx="113364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response</a:t>
            </a:r>
          </a:p>
        </p:txBody>
      </p:sp>
      <p:sp>
        <p:nvSpPr>
          <p:cNvPr id="19" name="Left Brace 18">
            <a:extLst>
              <a:ext uri="{FF2B5EF4-FFF2-40B4-BE49-F238E27FC236}">
                <a16:creationId xmlns:a16="http://schemas.microsoft.com/office/drawing/2014/main" id="{59C0635A-CCD6-B649-C8B7-82F588D03CB8}"/>
              </a:ext>
            </a:extLst>
          </p:cNvPr>
          <p:cNvSpPr/>
          <p:nvPr/>
        </p:nvSpPr>
        <p:spPr>
          <a:xfrm flipH="1">
            <a:off x="8573577" y="2771341"/>
            <a:ext cx="898358" cy="356098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810B368-DEA9-BB6F-5750-7B06386DDF63}"/>
              </a:ext>
            </a:extLst>
          </p:cNvPr>
          <p:cNvSpPr txBox="1"/>
          <p:nvPr/>
        </p:nvSpPr>
        <p:spPr>
          <a:xfrm>
            <a:off x="9471935" y="4330417"/>
            <a:ext cx="1389483" cy="369332"/>
          </a:xfrm>
          <a:prstGeom prst="rect">
            <a:avLst/>
          </a:prstGeom>
          <a:noFill/>
        </p:spPr>
        <p:txBody>
          <a:bodyPr wrap="none" rtlCol="0">
            <a:spAutoFit/>
          </a:bodyPr>
          <a:lstStyle/>
          <a:p>
            <a:r>
              <a:rPr lang="en-US" dirty="0" err="1"/>
              <a:t>msg_history</a:t>
            </a:r>
            <a:endParaRPr lang="en-US" dirty="0"/>
          </a:p>
        </p:txBody>
      </p:sp>
      <p:cxnSp>
        <p:nvCxnSpPr>
          <p:cNvPr id="25" name="Straight Arrow Connector 24">
            <a:extLst>
              <a:ext uri="{FF2B5EF4-FFF2-40B4-BE49-F238E27FC236}">
                <a16:creationId xmlns:a16="http://schemas.microsoft.com/office/drawing/2014/main" id="{F652FDCC-B8FA-057C-7EC8-F05AEF88C27F}"/>
              </a:ext>
            </a:extLst>
          </p:cNvPr>
          <p:cNvCxnSpPr>
            <a:cxnSpLocks/>
          </p:cNvCxnSpPr>
          <p:nvPr/>
        </p:nvCxnSpPr>
        <p:spPr>
          <a:xfrm>
            <a:off x="4015949" y="4888025"/>
            <a:ext cx="0" cy="4104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7540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62E9D1-C0FC-48E5-4BDF-5DAC972B71E9}"/>
              </a:ext>
            </a:extLst>
          </p:cNvPr>
          <p:cNvSpPr/>
          <p:nvPr/>
        </p:nvSpPr>
        <p:spPr>
          <a:xfrm>
            <a:off x="2260526" y="4042328"/>
            <a:ext cx="2991395" cy="1247502"/>
          </a:xfrm>
          <a:prstGeom prst="rect">
            <a:avLst/>
          </a:prstGeom>
          <a:solidFill>
            <a:srgbClr val="C00000">
              <a:alpha val="58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4F7598-132E-F0E7-A1EC-9CECD33AD659}"/>
              </a:ext>
            </a:extLst>
          </p:cNvPr>
          <p:cNvSpPr txBox="1"/>
          <p:nvPr/>
        </p:nvSpPr>
        <p:spPr>
          <a:xfrm>
            <a:off x="6020607" y="4364385"/>
            <a:ext cx="1378711" cy="369332"/>
          </a:xfrm>
          <a:prstGeom prst="rect">
            <a:avLst/>
          </a:prstGeom>
          <a:noFill/>
        </p:spPr>
        <p:txBody>
          <a:bodyPr wrap="none" rtlCol="0">
            <a:spAutoFit/>
          </a:bodyPr>
          <a:lstStyle/>
          <a:p>
            <a:r>
              <a:rPr lang="en-US" dirty="0"/>
              <a:t>new prompt</a:t>
            </a:r>
          </a:p>
        </p:txBody>
      </p:sp>
      <p:cxnSp>
        <p:nvCxnSpPr>
          <p:cNvPr id="9" name="Straight Arrow Connector 8">
            <a:extLst>
              <a:ext uri="{FF2B5EF4-FFF2-40B4-BE49-F238E27FC236}">
                <a16:creationId xmlns:a16="http://schemas.microsoft.com/office/drawing/2014/main" id="{0A834272-DF86-96BE-AA21-3029989E7390}"/>
              </a:ext>
            </a:extLst>
          </p:cNvPr>
          <p:cNvCxnSpPr>
            <a:cxnSpLocks/>
          </p:cNvCxnSpPr>
          <p:nvPr/>
        </p:nvCxnSpPr>
        <p:spPr>
          <a:xfrm>
            <a:off x="5426247" y="4564928"/>
            <a:ext cx="5486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2FA1637-700B-E984-8925-06CD3BD722B4}"/>
              </a:ext>
            </a:extLst>
          </p:cNvPr>
          <p:cNvSpPr txBox="1"/>
          <p:nvPr/>
        </p:nvSpPr>
        <p:spPr>
          <a:xfrm>
            <a:off x="470260" y="554501"/>
            <a:ext cx="705532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Now let’s add another agent that interacts with the first agent</a:t>
            </a:r>
          </a:p>
        </p:txBody>
      </p:sp>
      <p:cxnSp>
        <p:nvCxnSpPr>
          <p:cNvPr id="11" name="Straight Connector 10">
            <a:extLst>
              <a:ext uri="{FF2B5EF4-FFF2-40B4-BE49-F238E27FC236}">
                <a16:creationId xmlns:a16="http://schemas.microsoft.com/office/drawing/2014/main" id="{3996907E-8F9D-4121-7243-4413F451F208}"/>
              </a:ext>
            </a:extLst>
          </p:cNvPr>
          <p:cNvCxnSpPr>
            <a:cxnSpLocks/>
          </p:cNvCxnSpPr>
          <p:nvPr/>
        </p:nvCxnSpPr>
        <p:spPr>
          <a:xfrm>
            <a:off x="537600" y="979171"/>
            <a:ext cx="695721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A91887E-EC2E-72F5-8549-E2183625F4EE}"/>
              </a:ext>
            </a:extLst>
          </p:cNvPr>
          <p:cNvSpPr txBox="1"/>
          <p:nvPr/>
        </p:nvSpPr>
        <p:spPr>
          <a:xfrm>
            <a:off x="752015" y="1141917"/>
            <a:ext cx="10355166" cy="1200329"/>
          </a:xfrm>
          <a:prstGeom prst="rect">
            <a:avLst/>
          </a:prstGeom>
          <a:solidFill>
            <a:schemeClr val="bg1">
              <a:lumMod val="85000"/>
            </a:schemeClr>
          </a:solidFill>
        </p:spPr>
        <p:txBody>
          <a:bodyPr wrap="square" rtlCol="0">
            <a:spAutoFit/>
          </a:bodyPr>
          <a:lstStyle/>
          <a:p>
            <a:r>
              <a:rPr lang="en-US" dirty="0">
                <a:latin typeface="Consolas" panose="020B0609020204030204" pitchFamily="49" charset="0"/>
                <a:cs typeface="Consolas" panose="020B0609020204030204" pitchFamily="49" charset="0"/>
              </a:rPr>
              <a:t>messages=[</a:t>
            </a:r>
          </a:p>
          <a:p>
            <a:r>
              <a:rPr lang="en-US" dirty="0">
                <a:latin typeface="Consolas" panose="020B0609020204030204" pitchFamily="49" charset="0"/>
                <a:cs typeface="Consolas" panose="020B0609020204030204" pitchFamily="49" charset="0"/>
              </a:rPr>
              <a:t>{“role”: “user”, “content”: “prompt_1”},</a:t>
            </a:r>
          </a:p>
          <a:p>
            <a:r>
              <a:rPr lang="en-US" dirty="0">
                <a:latin typeface="Consolas" panose="020B0609020204030204" pitchFamily="49" charset="0"/>
                <a:cs typeface="Consolas" panose="020B0609020204030204" pitchFamily="49" charset="0"/>
              </a:rPr>
              <a:t>{“role”: “assistant”, “content”: “response_1”},</a:t>
            </a:r>
          </a:p>
          <a:p>
            <a:r>
              <a:rPr lang="en-US" dirty="0">
                <a:latin typeface="Consolas" panose="020B0609020204030204" pitchFamily="49" charset="0"/>
                <a:cs typeface="Consolas" panose="020B0609020204030204" pitchFamily="49" charset="0"/>
              </a:rPr>
              <a:t>{“role”: “user”, “content”: “prompt_2”},]</a:t>
            </a:r>
          </a:p>
        </p:txBody>
      </p:sp>
      <p:sp>
        <p:nvSpPr>
          <p:cNvPr id="13" name="Rectangle 12">
            <a:extLst>
              <a:ext uri="{FF2B5EF4-FFF2-40B4-BE49-F238E27FC236}">
                <a16:creationId xmlns:a16="http://schemas.microsoft.com/office/drawing/2014/main" id="{169D3565-8CDA-E4F2-D694-D83E28E4A011}"/>
              </a:ext>
            </a:extLst>
          </p:cNvPr>
          <p:cNvSpPr/>
          <p:nvPr/>
        </p:nvSpPr>
        <p:spPr>
          <a:xfrm>
            <a:off x="2260526" y="2612745"/>
            <a:ext cx="2991395" cy="1247502"/>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14C0439-6675-DF16-5B8F-DD61519F1306}"/>
              </a:ext>
            </a:extLst>
          </p:cNvPr>
          <p:cNvCxnSpPr>
            <a:cxnSpLocks/>
          </p:cNvCxnSpPr>
          <p:nvPr/>
        </p:nvCxnSpPr>
        <p:spPr>
          <a:xfrm>
            <a:off x="5380527" y="3185517"/>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75DCF13-05ED-0DA6-6051-26FF98F0DEE4}"/>
              </a:ext>
            </a:extLst>
          </p:cNvPr>
          <p:cNvSpPr txBox="1"/>
          <p:nvPr/>
        </p:nvSpPr>
        <p:spPr>
          <a:xfrm>
            <a:off x="6020607" y="2959278"/>
            <a:ext cx="4076244" cy="369332"/>
          </a:xfrm>
          <a:prstGeom prst="rect">
            <a:avLst/>
          </a:prstGeom>
          <a:noFill/>
        </p:spPr>
        <p:txBody>
          <a:bodyPr wrap="none" rtlCol="0">
            <a:spAutoFit/>
          </a:bodyPr>
          <a:lstStyle/>
          <a:p>
            <a:r>
              <a:rPr lang="en-US" dirty="0" err="1"/>
              <a:t>msg_history</a:t>
            </a:r>
            <a:r>
              <a:rPr lang="en-US" dirty="0"/>
              <a:t> (old </a:t>
            </a:r>
            <a:r>
              <a:rPr lang="en-US" dirty="0" err="1"/>
              <a:t>prompt+old</a:t>
            </a:r>
            <a:r>
              <a:rPr lang="en-US" dirty="0"/>
              <a:t> response)</a:t>
            </a:r>
          </a:p>
        </p:txBody>
      </p:sp>
      <p:sp>
        <p:nvSpPr>
          <p:cNvPr id="2" name="Right Bracket 1">
            <a:extLst>
              <a:ext uri="{FF2B5EF4-FFF2-40B4-BE49-F238E27FC236}">
                <a16:creationId xmlns:a16="http://schemas.microsoft.com/office/drawing/2014/main" id="{D958F9EC-59A8-02AD-0618-600D7F0D9693}"/>
              </a:ext>
            </a:extLst>
          </p:cNvPr>
          <p:cNvSpPr/>
          <p:nvPr/>
        </p:nvSpPr>
        <p:spPr>
          <a:xfrm>
            <a:off x="6898105" y="1363579"/>
            <a:ext cx="112295" cy="673768"/>
          </a:xfrm>
          <a:prstGeom prst="rightBracket">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B04FC881-3837-1A9E-457E-201508B8F125}"/>
              </a:ext>
            </a:extLst>
          </p:cNvPr>
          <p:cNvSpPr txBox="1"/>
          <p:nvPr/>
        </p:nvSpPr>
        <p:spPr>
          <a:xfrm>
            <a:off x="7042484" y="1476681"/>
            <a:ext cx="1428596" cy="369332"/>
          </a:xfrm>
          <a:prstGeom prst="rect">
            <a:avLst/>
          </a:prstGeom>
          <a:noFill/>
        </p:spPr>
        <p:txBody>
          <a:bodyPr wrap="none" rtlCol="0">
            <a:spAutoFit/>
          </a:bodyPr>
          <a:lstStyle/>
          <a:p>
            <a:r>
              <a:rPr lang="en-US" dirty="0" err="1">
                <a:solidFill>
                  <a:srgbClr val="FF0000"/>
                </a:solidFill>
                <a:latin typeface="Arial" panose="020B0604020202020204" pitchFamily="34" charset="0"/>
                <a:cs typeface="Arial" panose="020B0604020202020204" pitchFamily="34" charset="0"/>
              </a:rPr>
              <a:t>msg_history</a:t>
            </a:r>
            <a:endParaRPr lang="en-US" dirty="0">
              <a:solidFill>
                <a:srgbClr val="FF0000"/>
              </a:solidFill>
              <a:latin typeface="Arial" panose="020B0604020202020204" pitchFamily="34" charset="0"/>
              <a:cs typeface="Arial" panose="020B0604020202020204" pitchFamily="34" charset="0"/>
            </a:endParaRPr>
          </a:p>
        </p:txBody>
      </p:sp>
      <p:sp>
        <p:nvSpPr>
          <p:cNvPr id="19" name="Left Brace 18">
            <a:extLst>
              <a:ext uri="{FF2B5EF4-FFF2-40B4-BE49-F238E27FC236}">
                <a16:creationId xmlns:a16="http://schemas.microsoft.com/office/drawing/2014/main" id="{48846882-58FC-C077-AF66-910252C6978E}"/>
              </a:ext>
            </a:extLst>
          </p:cNvPr>
          <p:cNvSpPr/>
          <p:nvPr/>
        </p:nvSpPr>
        <p:spPr>
          <a:xfrm>
            <a:off x="1479457" y="2474286"/>
            <a:ext cx="606743" cy="29960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22AB0A2-AF94-F604-1BA0-C49A8C515FB6}"/>
              </a:ext>
            </a:extLst>
          </p:cNvPr>
          <p:cNvSpPr txBox="1"/>
          <p:nvPr/>
        </p:nvSpPr>
        <p:spPr>
          <a:xfrm>
            <a:off x="255604" y="3716216"/>
            <a:ext cx="12362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messages</a:t>
            </a:r>
          </a:p>
        </p:txBody>
      </p:sp>
      <p:sp>
        <p:nvSpPr>
          <p:cNvPr id="21" name="Rectangle 20">
            <a:extLst>
              <a:ext uri="{FF2B5EF4-FFF2-40B4-BE49-F238E27FC236}">
                <a16:creationId xmlns:a16="http://schemas.microsoft.com/office/drawing/2014/main" id="{C5B3EB75-B6E4-495D-9B08-7FA7B7803271}"/>
              </a:ext>
            </a:extLst>
          </p:cNvPr>
          <p:cNvSpPr/>
          <p:nvPr/>
        </p:nvSpPr>
        <p:spPr>
          <a:xfrm>
            <a:off x="2260526" y="5716083"/>
            <a:ext cx="2991395" cy="828911"/>
          </a:xfrm>
          <a:prstGeom prst="rect">
            <a:avLst/>
          </a:prstGeom>
          <a:solidFill>
            <a:schemeClr val="accent6">
              <a:lumMod val="20000"/>
              <a:lumOff val="80000"/>
              <a:alpha val="58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20000"/>
                  <a:lumOff val="80000"/>
                </a:schemeClr>
              </a:solidFill>
            </a:endParaRPr>
          </a:p>
        </p:txBody>
      </p:sp>
      <p:cxnSp>
        <p:nvCxnSpPr>
          <p:cNvPr id="22" name="Straight Arrow Connector 21">
            <a:extLst>
              <a:ext uri="{FF2B5EF4-FFF2-40B4-BE49-F238E27FC236}">
                <a16:creationId xmlns:a16="http://schemas.microsoft.com/office/drawing/2014/main" id="{F13958BD-4E03-7FC5-507A-161196295697}"/>
              </a:ext>
            </a:extLst>
          </p:cNvPr>
          <p:cNvCxnSpPr>
            <a:cxnSpLocks/>
          </p:cNvCxnSpPr>
          <p:nvPr/>
        </p:nvCxnSpPr>
        <p:spPr>
          <a:xfrm>
            <a:off x="5380527" y="6111304"/>
            <a:ext cx="640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7BD18DC-FDC1-C1FE-3B00-385FEE81CB15}"/>
              </a:ext>
            </a:extLst>
          </p:cNvPr>
          <p:cNvSpPr txBox="1"/>
          <p:nvPr/>
        </p:nvSpPr>
        <p:spPr>
          <a:xfrm>
            <a:off x="6149213" y="5921540"/>
            <a:ext cx="1620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new response</a:t>
            </a:r>
          </a:p>
        </p:txBody>
      </p:sp>
      <p:cxnSp>
        <p:nvCxnSpPr>
          <p:cNvPr id="25" name="Straight Arrow Connector 24">
            <a:extLst>
              <a:ext uri="{FF2B5EF4-FFF2-40B4-BE49-F238E27FC236}">
                <a16:creationId xmlns:a16="http://schemas.microsoft.com/office/drawing/2014/main" id="{F494D832-9F93-2574-5E1D-61C0E59820EE}"/>
              </a:ext>
            </a:extLst>
          </p:cNvPr>
          <p:cNvCxnSpPr>
            <a:cxnSpLocks/>
          </p:cNvCxnSpPr>
          <p:nvPr/>
        </p:nvCxnSpPr>
        <p:spPr>
          <a:xfrm>
            <a:off x="3756223" y="5325980"/>
            <a:ext cx="0" cy="2834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Left Brace 26">
            <a:extLst>
              <a:ext uri="{FF2B5EF4-FFF2-40B4-BE49-F238E27FC236}">
                <a16:creationId xmlns:a16="http://schemas.microsoft.com/office/drawing/2014/main" id="{84A31EE6-6A9A-B150-CA80-14DEDEDD6597}"/>
              </a:ext>
            </a:extLst>
          </p:cNvPr>
          <p:cNvSpPr/>
          <p:nvPr/>
        </p:nvSpPr>
        <p:spPr>
          <a:xfrm flipH="1">
            <a:off x="9733978" y="2504991"/>
            <a:ext cx="898358" cy="397729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F3B143F5-E362-4DEE-B9CB-5A60D151830C}"/>
              </a:ext>
            </a:extLst>
          </p:cNvPr>
          <p:cNvSpPr txBox="1"/>
          <p:nvPr/>
        </p:nvSpPr>
        <p:spPr>
          <a:xfrm>
            <a:off x="10632336" y="4213485"/>
            <a:ext cx="1389483" cy="369332"/>
          </a:xfrm>
          <a:prstGeom prst="rect">
            <a:avLst/>
          </a:prstGeom>
          <a:noFill/>
        </p:spPr>
        <p:txBody>
          <a:bodyPr wrap="none" rtlCol="0">
            <a:spAutoFit/>
          </a:bodyPr>
          <a:lstStyle/>
          <a:p>
            <a:r>
              <a:rPr lang="en-US" dirty="0" err="1"/>
              <a:t>msg_history</a:t>
            </a:r>
            <a:endParaRPr lang="en-US" dirty="0"/>
          </a:p>
        </p:txBody>
      </p:sp>
    </p:spTree>
    <p:extLst>
      <p:ext uri="{BB962C8B-B14F-4D97-AF65-F5344CB8AC3E}">
        <p14:creationId xmlns:p14="http://schemas.microsoft.com/office/powerpoint/2010/main" val="155204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906348-AD08-2F7B-1AF4-DCB06EEEE050}"/>
              </a:ext>
            </a:extLst>
          </p:cNvPr>
          <p:cNvSpPr txBox="1"/>
          <p:nvPr/>
        </p:nvSpPr>
        <p:spPr>
          <a:xfrm>
            <a:off x="1966504" y="3167390"/>
            <a:ext cx="8258992"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AG2: Building fully automated multi-agent systems</a:t>
            </a:r>
          </a:p>
        </p:txBody>
      </p:sp>
    </p:spTree>
    <p:extLst>
      <p:ext uri="{BB962C8B-B14F-4D97-AF65-F5344CB8AC3E}">
        <p14:creationId xmlns:p14="http://schemas.microsoft.com/office/powerpoint/2010/main" val="4024215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59376</TotalTime>
  <Words>2551</Words>
  <Application>Microsoft Macintosh PowerPoint</Application>
  <PresentationFormat>Widescreen</PresentationFormat>
  <Paragraphs>306</Paragraphs>
  <Slides>47</Slides>
  <Notes>11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Aptos</vt:lpstr>
      <vt:lpstr>Aptos Display</vt:lpstr>
      <vt:lpstr>Arial</vt:lpstr>
      <vt:lpstr>Consolas</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Ghafarollahi</dc:creator>
  <cp:lastModifiedBy>Alireza Ghafarollahi</cp:lastModifiedBy>
  <cp:revision>117</cp:revision>
  <dcterms:created xsi:type="dcterms:W3CDTF">2025-04-12T05:47:12Z</dcterms:created>
  <dcterms:modified xsi:type="dcterms:W3CDTF">2025-05-27T18:46:10Z</dcterms:modified>
</cp:coreProperties>
</file>